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3" d="100"/>
          <a:sy n="63" d="100"/>
        </p:scale>
        <p:origin x="84" y="3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11/21/2020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فرایند قانونی سقط درمانی</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881504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سال 1376 ه ش</a:t>
            </a:r>
            <a:endParaRPr lang="en-US" dirty="0"/>
          </a:p>
        </p:txBody>
      </p:sp>
      <p:sp>
        <p:nvSpPr>
          <p:cNvPr id="3" name="Subtitle 2"/>
          <p:cNvSpPr>
            <a:spLocks noGrp="1"/>
          </p:cNvSpPr>
          <p:nvPr>
            <p:ph type="subTitle" idx="1"/>
          </p:nvPr>
        </p:nvSpPr>
        <p:spPr/>
        <p:txBody>
          <a:bodyPr>
            <a:normAutofit fontScale="92500" lnSpcReduction="10000"/>
          </a:bodyPr>
          <a:lstStyle/>
          <a:p>
            <a:r>
              <a:rPr lang="fa-IR" sz="3600" dirty="0" smtClean="0"/>
              <a:t>صدور فتوای مقام معظم رهبری در راستای اجازه سقط جنین درمانی برای جنین های مبتلا به تالاسمی ماژور</a:t>
            </a:r>
            <a:endParaRPr lang="en-US" sz="3600" dirty="0"/>
          </a:p>
        </p:txBody>
      </p:sp>
    </p:spTree>
    <p:extLst>
      <p:ext uri="{BB962C8B-B14F-4D97-AF65-F5344CB8AC3E}">
        <p14:creationId xmlns:p14="http://schemas.microsoft.com/office/powerpoint/2010/main" val="2350722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سال 1382 ه ش</a:t>
            </a:r>
            <a:endParaRPr lang="en-US" dirty="0"/>
          </a:p>
        </p:txBody>
      </p:sp>
      <p:sp>
        <p:nvSpPr>
          <p:cNvPr id="3" name="Subtitle 2"/>
          <p:cNvSpPr>
            <a:spLocks noGrp="1"/>
          </p:cNvSpPr>
          <p:nvPr>
            <p:ph type="subTitle" idx="1"/>
          </p:nvPr>
        </p:nvSpPr>
        <p:spPr/>
        <p:txBody>
          <a:bodyPr>
            <a:normAutofit fontScale="92500" lnSpcReduction="10000"/>
          </a:bodyPr>
          <a:lstStyle/>
          <a:p>
            <a:r>
              <a:rPr lang="fa-IR" sz="3600" dirty="0" smtClean="0"/>
              <a:t>تایید رئیس قوه ی قضاییه برای صدور مجوز سقط جنین توسط پزشکی قانونی در 22 مورد مادری و 27 مورد جنینی</a:t>
            </a:r>
            <a:endParaRPr lang="en-US" sz="3600" dirty="0"/>
          </a:p>
        </p:txBody>
      </p:sp>
    </p:spTree>
    <p:extLst>
      <p:ext uri="{BB962C8B-B14F-4D97-AF65-F5344CB8AC3E}">
        <p14:creationId xmlns:p14="http://schemas.microsoft.com/office/powerpoint/2010/main" val="620048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سال 1384 ه ش</a:t>
            </a:r>
            <a:endParaRPr lang="en-US" dirty="0"/>
          </a:p>
        </p:txBody>
      </p:sp>
      <p:sp>
        <p:nvSpPr>
          <p:cNvPr id="3" name="Subtitle 2"/>
          <p:cNvSpPr>
            <a:spLocks noGrp="1"/>
          </p:cNvSpPr>
          <p:nvPr>
            <p:ph type="subTitle" idx="1"/>
          </p:nvPr>
        </p:nvSpPr>
        <p:spPr/>
        <p:txBody>
          <a:bodyPr>
            <a:normAutofit fontScale="77500" lnSpcReduction="20000"/>
          </a:bodyPr>
          <a:lstStyle/>
          <a:p>
            <a:r>
              <a:rPr lang="fa-IR" sz="3200" dirty="0" smtClean="0"/>
              <a:t>اجازه سقط جنین درمانی قبل از ولوج روح برای بیماری مادر که ادامه بارداری تهدید جانی مادر را به همراه داشته باشد یا ناهنجاری جنینی که منجر به حرج مادر گردد با تصویب ماده واحده سقط جنین درمانی در مجلس شورای اسلامی و رفع مسئولیت پزشک مباشر</a:t>
            </a:r>
            <a:endParaRPr lang="en-US" sz="3200" dirty="0"/>
          </a:p>
        </p:txBody>
      </p:sp>
    </p:spTree>
    <p:extLst>
      <p:ext uri="{BB962C8B-B14F-4D97-AF65-F5344CB8AC3E}">
        <p14:creationId xmlns:p14="http://schemas.microsoft.com/office/powerpoint/2010/main" val="963357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535487"/>
            <a:ext cx="8001000" cy="2971801"/>
          </a:xfrm>
        </p:spPr>
        <p:txBody>
          <a:bodyPr/>
          <a:lstStyle/>
          <a:p>
            <a:r>
              <a:rPr lang="fa-IR" dirty="0" smtClean="0"/>
              <a:t>  ماده واحده </a:t>
            </a:r>
            <a:endParaRPr lang="en-US" dirty="0"/>
          </a:p>
        </p:txBody>
      </p:sp>
      <p:sp>
        <p:nvSpPr>
          <p:cNvPr id="3" name="Subtitle 2"/>
          <p:cNvSpPr>
            <a:spLocks noGrp="1"/>
          </p:cNvSpPr>
          <p:nvPr>
            <p:ph type="subTitle" idx="1"/>
          </p:nvPr>
        </p:nvSpPr>
        <p:spPr/>
        <p:txBody>
          <a:bodyPr>
            <a:normAutofit fontScale="92500" lnSpcReduction="10000"/>
          </a:bodyPr>
          <a:lstStyle/>
          <a:p>
            <a:r>
              <a:rPr lang="fa-IR" dirty="0" smtClean="0"/>
              <a:t>سقط درمانی با تشخیص قطعی سه پزشک متخصص و تایید پزشکی قانونی مبنی بر بیماری جنین که به علت عقب افتادگی یا ناقص الخلقه بودن موجب حرج مادر است و یا بیماری مادر که ادامه ی بارداری با تهدید جانی مادر توام باشد قبل از ولوج روح با رضایت زن مجاز میباشد و مجازات و مسئولیتی متوجه پزشک مباشر نخواهد بود. متخلفین از اجرای مفاد این قانون به مجازات های مقرر در قانون محکوم خواهند شد </a:t>
            </a:r>
            <a:endParaRPr lang="en-US" dirty="0"/>
          </a:p>
        </p:txBody>
      </p:sp>
    </p:spTree>
    <p:extLst>
      <p:ext uri="{BB962C8B-B14F-4D97-AF65-F5344CB8AC3E}">
        <p14:creationId xmlns:p14="http://schemas.microsoft.com/office/powerpoint/2010/main" val="1459539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سقط جنین درمانی</a:t>
            </a:r>
            <a:endParaRPr lang="en-US" dirty="0"/>
          </a:p>
        </p:txBody>
      </p:sp>
      <p:sp>
        <p:nvSpPr>
          <p:cNvPr id="3" name="Subtitle 2"/>
          <p:cNvSpPr>
            <a:spLocks noGrp="1"/>
          </p:cNvSpPr>
          <p:nvPr>
            <p:ph type="subTitle" idx="1"/>
          </p:nvPr>
        </p:nvSpPr>
        <p:spPr/>
        <p:txBody>
          <a:bodyPr>
            <a:normAutofit/>
          </a:bodyPr>
          <a:lstStyle/>
          <a:p>
            <a:r>
              <a:rPr lang="fa-IR" sz="3600" smtClean="0"/>
              <a:t>ختم حاملگی تا چهار ماه از زمان لقاح با رعایت شرایط مندرج در قانون و دستورالعمل مربوطه</a:t>
            </a:r>
            <a:endParaRPr lang="en-US" sz="3600"/>
          </a:p>
        </p:txBody>
      </p:sp>
    </p:spTree>
    <p:extLst>
      <p:ext uri="{BB962C8B-B14F-4D97-AF65-F5344CB8AC3E}">
        <p14:creationId xmlns:p14="http://schemas.microsoft.com/office/powerpoint/2010/main" val="2153138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پزشکی قانونی </a:t>
            </a:r>
            <a:endParaRPr lang="en-US" sz="3600" dirty="0"/>
          </a:p>
        </p:txBody>
      </p:sp>
      <p:sp>
        <p:nvSpPr>
          <p:cNvPr id="3" name="Subtitle 2"/>
          <p:cNvSpPr>
            <a:spLocks noGrp="1"/>
          </p:cNvSpPr>
          <p:nvPr>
            <p:ph type="subTitle" idx="1"/>
          </p:nvPr>
        </p:nvSpPr>
        <p:spPr/>
        <p:txBody>
          <a:bodyPr>
            <a:normAutofit fontScale="77500" lnSpcReduction="20000"/>
          </a:bodyPr>
          <a:lstStyle/>
          <a:p>
            <a:r>
              <a:rPr lang="fa-IR" sz="3600" dirty="0" smtClean="0"/>
              <a:t>شخصیت حقوقی شامل ستاد،ادارات کل و مراکزی از سازمان پزشکی قانونی کشور میباشد که کارشناسی و بررسی در مورد سقط جنین درمانی در آنها صورت میپذیرد </a:t>
            </a:r>
            <a:endParaRPr lang="en-US" sz="3600" dirty="0"/>
          </a:p>
        </p:txBody>
      </p:sp>
    </p:spTree>
    <p:extLst>
      <p:ext uri="{BB962C8B-B14F-4D97-AF65-F5344CB8AC3E}">
        <p14:creationId xmlns:p14="http://schemas.microsoft.com/office/powerpoint/2010/main" val="2253098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عقب افتادگی جنین</a:t>
            </a:r>
            <a:endParaRPr lang="en-US" sz="3600" dirty="0"/>
          </a:p>
        </p:txBody>
      </p:sp>
      <p:sp>
        <p:nvSpPr>
          <p:cNvPr id="3" name="Subtitle 2"/>
          <p:cNvSpPr>
            <a:spLocks noGrp="1"/>
          </p:cNvSpPr>
          <p:nvPr>
            <p:ph type="subTitle" idx="1"/>
          </p:nvPr>
        </p:nvSpPr>
        <p:spPr/>
        <p:txBody>
          <a:bodyPr>
            <a:normAutofit lnSpcReduction="10000"/>
          </a:bodyPr>
          <a:lstStyle/>
          <a:p>
            <a:r>
              <a:rPr lang="fa-IR" dirty="0" smtClean="0"/>
              <a:t>اختلال کامل یا نسبی در ساختار یا عملکرد دستگاه عصبی جنین به هر علتی که نهایتامنجر به تولد نوزاد نشود و در صورت تولد با فاصله کوتاهی بمیرد یا دچار اختلال ذهنی یا جسمی باشد به نحوی که موجب حرج مادر گردد.ملاک تشخیص،عرف پزشکی و تایید متخصصین ذیربط است</a:t>
            </a:r>
            <a:endParaRPr lang="en-US" dirty="0"/>
          </a:p>
        </p:txBody>
      </p:sp>
    </p:spTree>
    <p:extLst>
      <p:ext uri="{BB962C8B-B14F-4D97-AF65-F5344CB8AC3E}">
        <p14:creationId xmlns:p14="http://schemas.microsoft.com/office/powerpoint/2010/main" val="382492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ناقص الخلقه بودن جنین</a:t>
            </a:r>
            <a:endParaRPr lang="en-US" sz="3600" dirty="0"/>
          </a:p>
        </p:txBody>
      </p:sp>
      <p:sp>
        <p:nvSpPr>
          <p:cNvPr id="3" name="Subtitle 2"/>
          <p:cNvSpPr>
            <a:spLocks noGrp="1"/>
          </p:cNvSpPr>
          <p:nvPr>
            <p:ph type="subTitle" idx="1"/>
          </p:nvPr>
        </p:nvSpPr>
        <p:spPr/>
        <p:txBody>
          <a:bodyPr>
            <a:normAutofit fontScale="92500"/>
          </a:bodyPr>
          <a:lstStyle/>
          <a:p>
            <a:r>
              <a:rPr lang="fa-IR" dirty="0" smtClean="0"/>
              <a:t>عدم تشکیل و یا اختلال در تشکیل یا تکامل یک یا چند عضو بدن به هر علت طوریکه جنین زنده متولد نشود و د و تاییدر صورت تولد با فاصله ی کوتاهی بمیرد یا معلول جسمی یا ذهنی باشد به نحویکه موجب حرج مادر گردد،اعم از اینکه این معلولیتبا اختلال ظاهری همراه باشد یا نباشد.ملاک تشخیص عرف پزشکی و تایید متخصصین ذیربط است</a:t>
            </a:r>
            <a:endParaRPr lang="en-US" dirty="0"/>
          </a:p>
        </p:txBody>
      </p:sp>
    </p:spTree>
    <p:extLst>
      <p:ext uri="{BB962C8B-B14F-4D97-AF65-F5344CB8AC3E}">
        <p14:creationId xmlns:p14="http://schemas.microsoft.com/office/powerpoint/2010/main" val="2987375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حرج مادر </a:t>
            </a:r>
            <a:endParaRPr lang="en-US" sz="3600" dirty="0"/>
          </a:p>
        </p:txBody>
      </p:sp>
      <p:sp>
        <p:nvSpPr>
          <p:cNvPr id="3" name="Subtitle 2"/>
          <p:cNvSpPr>
            <a:spLocks noGrp="1"/>
          </p:cNvSpPr>
          <p:nvPr>
            <p:ph type="subTitle" idx="1"/>
          </p:nvPr>
        </p:nvSpPr>
        <p:spPr/>
        <p:txBody>
          <a:bodyPr>
            <a:normAutofit lnSpcReduction="10000"/>
          </a:bodyPr>
          <a:lstStyle/>
          <a:p>
            <a:r>
              <a:rPr lang="fa-IR" dirty="0" smtClean="0"/>
              <a:t>نگرانی و سختی مادر به نحوی که تحمل رنج و مشقت ناشی از ناقص الخلقه بودن یا عقب ماندگی جنین با  مشقت شدید وی همراه باشد.بیماریها و ناهنجاریهای جنینی درج شده در جداول مصادیق سقط جنین درمانی توسط متخصصین متعدد بررسی شده اند و موجب حرج بودن آنها تایید شده است</a:t>
            </a:r>
            <a:endParaRPr lang="en-US" dirty="0"/>
          </a:p>
        </p:txBody>
      </p:sp>
    </p:spTree>
    <p:extLst>
      <p:ext uri="{BB962C8B-B14F-4D97-AF65-F5344CB8AC3E}">
        <p14:creationId xmlns:p14="http://schemas.microsoft.com/office/powerpoint/2010/main" val="578259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بیماری مادر </a:t>
            </a:r>
            <a:endParaRPr lang="en-US" sz="3600" dirty="0"/>
          </a:p>
        </p:txBody>
      </p:sp>
      <p:sp>
        <p:nvSpPr>
          <p:cNvPr id="3" name="Subtitle 2"/>
          <p:cNvSpPr>
            <a:spLocks noGrp="1"/>
          </p:cNvSpPr>
          <p:nvPr>
            <p:ph type="subTitle" idx="1"/>
          </p:nvPr>
        </p:nvSpPr>
        <p:spPr/>
        <p:txBody>
          <a:bodyPr/>
          <a:lstStyle/>
          <a:p>
            <a:r>
              <a:rPr lang="fa-IR" dirty="0" smtClean="0"/>
              <a:t>وضعیت بالینی و پزشکی مادر که تداوم بارداری در آن تهدید جانی برای وی تلقی گردد. ملاک تشخیص عرف پزشکی و تایید متخصصین ذیربط است</a:t>
            </a:r>
            <a:endParaRPr lang="en-US" dirty="0"/>
          </a:p>
        </p:txBody>
      </p:sp>
    </p:spTree>
    <p:extLst>
      <p:ext uri="{BB962C8B-B14F-4D97-AF65-F5344CB8AC3E}">
        <p14:creationId xmlns:p14="http://schemas.microsoft.com/office/powerpoint/2010/main" val="3073571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7971273" cy="2984327"/>
          </a:xfrm>
        </p:spPr>
        <p:txBody>
          <a:bodyPr>
            <a:normAutofit/>
          </a:bodyPr>
          <a:lstStyle/>
          <a:p>
            <a:r>
              <a:rPr lang="fa-IR" sz="4000" smtClean="0"/>
              <a:t>رویکرد نظام حقوقی ایران در خصوص سقط جنین در قرن حاضر</a:t>
            </a:r>
            <a:endParaRPr lang="en-US" sz="40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547459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t>رضایت زن</a:t>
            </a:r>
            <a:endParaRPr lang="en-US" sz="3600" dirty="0"/>
          </a:p>
        </p:txBody>
      </p:sp>
      <p:sp>
        <p:nvSpPr>
          <p:cNvPr id="3" name="Subtitle 2"/>
          <p:cNvSpPr>
            <a:spLocks noGrp="1"/>
          </p:cNvSpPr>
          <p:nvPr>
            <p:ph type="subTitle" idx="1"/>
          </p:nvPr>
        </p:nvSpPr>
        <p:spPr/>
        <p:txBody>
          <a:bodyPr/>
          <a:lstStyle/>
          <a:p>
            <a:r>
              <a:rPr lang="fa-IR" dirty="0" smtClean="0"/>
              <a:t>اجازه کتبی و آگاهانه مادر برای انجام عمل سقط جنین  درمانی که توسط گروه پزشکی پس از آگاه سازی کامل وی از وضعیت موجود و عواقب قبول یا رد عمل مذکور اخذ میگردد</a:t>
            </a:r>
            <a:endParaRPr lang="en-US" dirty="0"/>
          </a:p>
        </p:txBody>
      </p:sp>
    </p:spTree>
    <p:extLst>
      <p:ext uri="{BB962C8B-B14F-4D97-AF65-F5344CB8AC3E}">
        <p14:creationId xmlns:p14="http://schemas.microsoft.com/office/powerpoint/2010/main" val="946109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4999" y="-1390384"/>
            <a:ext cx="7979075" cy="2956142"/>
          </a:xfrm>
        </p:spPr>
        <p:txBody>
          <a:bodyPr>
            <a:normAutofit/>
          </a:bodyPr>
          <a:lstStyle/>
          <a:p>
            <a:r>
              <a:rPr lang="fa-IR" sz="3600" dirty="0" smtClean="0"/>
              <a:t>مراحل صدور مجوز سقط جنین               </a:t>
            </a:r>
            <a:endParaRPr lang="en-US" sz="3600" dirty="0"/>
          </a:p>
        </p:txBody>
      </p:sp>
      <p:sp>
        <p:nvSpPr>
          <p:cNvPr id="3" name="Subtitle 2"/>
          <p:cNvSpPr>
            <a:spLocks noGrp="1"/>
          </p:cNvSpPr>
          <p:nvPr>
            <p:ph type="subTitle" idx="1"/>
          </p:nvPr>
        </p:nvSpPr>
        <p:spPr>
          <a:xfrm>
            <a:off x="4346532" y="2127806"/>
            <a:ext cx="6396072" cy="1905576"/>
          </a:xfrm>
        </p:spPr>
        <p:txBody>
          <a:bodyPr>
            <a:normAutofit/>
          </a:bodyPr>
          <a:lstStyle/>
          <a:p>
            <a:r>
              <a:rPr lang="fa-IR" dirty="0" smtClean="0"/>
              <a:t>الف-پذیرش                                                          </a:t>
            </a:r>
          </a:p>
          <a:p>
            <a:r>
              <a:rPr lang="fa-IR" dirty="0" smtClean="0"/>
              <a:t>ب-تکمیل فرم درخواست توسط مادر                           </a:t>
            </a:r>
          </a:p>
          <a:p>
            <a:r>
              <a:rPr lang="fa-IR" dirty="0" smtClean="0"/>
              <a:t>پ-تطبیق هویت                                                     </a:t>
            </a:r>
          </a:p>
          <a:p>
            <a:r>
              <a:rPr lang="fa-IR" dirty="0" smtClean="0"/>
              <a:t>ت-معاینه مادر و بررسی مدارک بالینی توسط پزشک      </a:t>
            </a:r>
          </a:p>
        </p:txBody>
      </p:sp>
    </p:spTree>
    <p:extLst>
      <p:ext uri="{BB962C8B-B14F-4D97-AF65-F5344CB8AC3E}">
        <p14:creationId xmlns:p14="http://schemas.microsoft.com/office/powerpoint/2010/main" val="3046016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40556" y="-1894557"/>
            <a:ext cx="8001000" cy="2971801"/>
          </a:xfrm>
        </p:spPr>
        <p:txBody>
          <a:bodyPr>
            <a:normAutofit/>
          </a:bodyPr>
          <a:lstStyle/>
          <a:p>
            <a:r>
              <a:rPr lang="fa-IR" sz="3600" dirty="0" smtClean="0"/>
              <a:t>مراحل صدور مجوز سقط جنین درمانی</a:t>
            </a:r>
            <a:endParaRPr lang="en-US" sz="3600" dirty="0"/>
          </a:p>
        </p:txBody>
      </p:sp>
      <p:sp>
        <p:nvSpPr>
          <p:cNvPr id="3" name="Subtitle 2"/>
          <p:cNvSpPr>
            <a:spLocks noGrp="1"/>
          </p:cNvSpPr>
          <p:nvPr>
            <p:ph type="subTitle" idx="1"/>
          </p:nvPr>
        </p:nvSpPr>
        <p:spPr>
          <a:xfrm>
            <a:off x="4141388" y="1551609"/>
            <a:ext cx="6400800" cy="1947333"/>
          </a:xfrm>
        </p:spPr>
        <p:txBody>
          <a:bodyPr>
            <a:normAutofit fontScale="85000" lnSpcReduction="20000"/>
          </a:bodyPr>
          <a:lstStyle/>
          <a:p>
            <a:pPr algn="r"/>
            <a:r>
              <a:rPr lang="fa-IR" dirty="0" smtClean="0"/>
              <a:t>ث-تکمیل مدارک بالینی/آزمایشگاهی موید بارداری،سن      جنین،ناهنجاری جنین/بیماری مادر</a:t>
            </a:r>
          </a:p>
          <a:p>
            <a:r>
              <a:rPr lang="fa-IR" dirty="0" smtClean="0"/>
              <a:t>ج-استعلام در خصوص حرج مادر یا تهدیدجانی مادرو بررسی نتیجه آن</a:t>
            </a:r>
          </a:p>
          <a:p>
            <a:r>
              <a:rPr lang="fa-IR" dirty="0" smtClean="0"/>
              <a:t>چ-صدور مجوز سقط جنین درمانی به شرط فراهم بودن همه شروط</a:t>
            </a:r>
          </a:p>
          <a:p>
            <a:r>
              <a:rPr lang="fa-IR" dirty="0" smtClean="0"/>
              <a:t>ح-دریافت تعرفه                                                                   </a:t>
            </a:r>
            <a:endParaRPr lang="en-US" dirty="0"/>
          </a:p>
        </p:txBody>
      </p:sp>
    </p:spTree>
    <p:extLst>
      <p:ext uri="{BB962C8B-B14F-4D97-AF65-F5344CB8AC3E}">
        <p14:creationId xmlns:p14="http://schemas.microsoft.com/office/powerpoint/2010/main" val="1341289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fa-IR" sz="3600" dirty="0" smtClean="0"/>
              <a:t>پذیرش</a:t>
            </a:r>
            <a:endParaRPr lang="en-US" sz="3600" dirty="0"/>
          </a:p>
        </p:txBody>
      </p:sp>
      <p:sp>
        <p:nvSpPr>
          <p:cNvPr id="3" name="Subtitle 2"/>
          <p:cNvSpPr>
            <a:spLocks noGrp="1"/>
          </p:cNvSpPr>
          <p:nvPr>
            <p:ph type="subTitle" idx="1"/>
          </p:nvPr>
        </p:nvSpPr>
        <p:spPr/>
        <p:txBody>
          <a:bodyPr>
            <a:normAutofit fontScale="77500" lnSpcReduction="20000"/>
          </a:bodyPr>
          <a:lstStyle/>
          <a:p>
            <a:pPr algn="r" rtl="1"/>
            <a:r>
              <a:rPr lang="fa-IR" sz="2800" dirty="0" smtClean="0"/>
              <a:t>با درخواست شخصی/ بدون نیاز به استعلام قضایی مگر در مواردیکه مادر درخواست بررسی ابوت نیز داشته باشد یا اهلیت رضایت نداشته باشد/بدون دریافت تعرفه/قابل صدور برای اتباع بیگانه/در شیفت صبح مگردر مواردی که محدودیت زمانی از نظر سن جنین یا تهدید جانی مادر در شیفت کشیک </a:t>
            </a:r>
            <a:endParaRPr lang="en-US" sz="2800" dirty="0"/>
          </a:p>
        </p:txBody>
      </p:sp>
    </p:spTree>
    <p:extLst>
      <p:ext uri="{BB962C8B-B14F-4D97-AF65-F5344CB8AC3E}">
        <p14:creationId xmlns:p14="http://schemas.microsoft.com/office/powerpoint/2010/main" val="1903993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fa-IR" sz="3600" dirty="0" smtClean="0"/>
              <a:t>تکمیل فرم درخواست سقط جنین درمانی</a:t>
            </a:r>
            <a:endParaRPr lang="en-US" sz="3600" dirty="0"/>
          </a:p>
        </p:txBody>
      </p:sp>
      <p:sp>
        <p:nvSpPr>
          <p:cNvPr id="3" name="Subtitle 2"/>
          <p:cNvSpPr>
            <a:spLocks noGrp="1"/>
          </p:cNvSpPr>
          <p:nvPr>
            <p:ph type="subTitle" idx="1"/>
          </p:nvPr>
        </p:nvSpPr>
        <p:spPr/>
        <p:txBody>
          <a:bodyPr/>
          <a:lstStyle/>
          <a:p>
            <a:pPr algn="r"/>
            <a:r>
              <a:rPr lang="fa-IR" dirty="0" smtClean="0"/>
              <a:t>حضور زن باردار الزامی است/ در مورد بیماران بستری معاینه و احراز هویت توسط پزشک قانونی در بیمارستان انجام میشود/حضور پدر لازم نیست/در مادری که اهلیت ندارد درخواست توسط ولی یا قیم قانونی تکمیل میگردد</a:t>
            </a:r>
            <a:endParaRPr lang="en-US" dirty="0"/>
          </a:p>
        </p:txBody>
      </p:sp>
    </p:spTree>
    <p:extLst>
      <p:ext uri="{BB962C8B-B14F-4D97-AF65-F5344CB8AC3E}">
        <p14:creationId xmlns:p14="http://schemas.microsoft.com/office/powerpoint/2010/main" val="3404529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fa-IR" sz="3600" dirty="0" smtClean="0"/>
              <a:t>تطبیق هویت</a:t>
            </a:r>
            <a:endParaRPr lang="en-US" sz="3600" dirty="0"/>
          </a:p>
        </p:txBody>
      </p:sp>
      <p:sp>
        <p:nvSpPr>
          <p:cNvPr id="3" name="Subtitle 2"/>
          <p:cNvSpPr>
            <a:spLocks noGrp="1"/>
          </p:cNvSpPr>
          <p:nvPr>
            <p:ph type="subTitle" idx="1"/>
          </p:nvPr>
        </p:nvSpPr>
        <p:spPr/>
        <p:txBody>
          <a:bodyPr>
            <a:normAutofit/>
          </a:bodyPr>
          <a:lstStyle/>
          <a:p>
            <a:pPr algn="r" rtl="1"/>
            <a:r>
              <a:rPr lang="fa-IR" sz="2800" dirty="0" smtClean="0"/>
              <a:t>اخذ مدارک هویتی معتبر یااحراز هویت آنلاین در زمان تشکیل پرونده یا در صورت عدم دسترسی ، در زمان صدور مجوز/احراز متاهل بودن زن ضرورت ندارد.</a:t>
            </a:r>
            <a:endParaRPr lang="en-US" sz="2800" dirty="0"/>
          </a:p>
        </p:txBody>
      </p:sp>
    </p:spTree>
    <p:extLst>
      <p:ext uri="{BB962C8B-B14F-4D97-AF65-F5344CB8AC3E}">
        <p14:creationId xmlns:p14="http://schemas.microsoft.com/office/powerpoint/2010/main" val="2023898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fa-IR" dirty="0" smtClean="0"/>
              <a:t>احراز بارداری</a:t>
            </a:r>
            <a:endParaRPr lang="en-US" dirty="0"/>
          </a:p>
        </p:txBody>
      </p:sp>
      <p:sp>
        <p:nvSpPr>
          <p:cNvPr id="3" name="Subtitle 2"/>
          <p:cNvSpPr>
            <a:spLocks noGrp="1"/>
          </p:cNvSpPr>
          <p:nvPr>
            <p:ph type="subTitle" idx="1"/>
          </p:nvPr>
        </p:nvSpPr>
        <p:spPr/>
        <p:txBody>
          <a:bodyPr/>
          <a:lstStyle/>
          <a:p>
            <a:pPr algn="r"/>
            <a:r>
              <a:rPr lang="fa-IR" dirty="0" smtClean="0"/>
              <a:t>وجود جنین دارای ضربان قلب داخل رحم</a:t>
            </a:r>
            <a:endParaRPr lang="en-US" dirty="0"/>
          </a:p>
        </p:txBody>
      </p:sp>
    </p:spTree>
    <p:extLst>
      <p:ext uri="{BB962C8B-B14F-4D97-AF65-F5344CB8AC3E}">
        <p14:creationId xmlns:p14="http://schemas.microsoft.com/office/powerpoint/2010/main" val="3296227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fa-IR" dirty="0" smtClean="0"/>
              <a:t>تعیین سن جنین</a:t>
            </a:r>
            <a:endParaRPr lang="en-US" dirty="0"/>
          </a:p>
        </p:txBody>
      </p:sp>
      <p:sp>
        <p:nvSpPr>
          <p:cNvPr id="3" name="Subtitle 2"/>
          <p:cNvSpPr>
            <a:spLocks noGrp="1"/>
          </p:cNvSpPr>
          <p:nvPr>
            <p:ph type="subTitle" idx="1"/>
          </p:nvPr>
        </p:nvSpPr>
        <p:spPr/>
        <p:txBody>
          <a:bodyPr>
            <a:normAutofit fontScale="85000" lnSpcReduction="10000"/>
          </a:bodyPr>
          <a:lstStyle/>
          <a:p>
            <a:pPr algn="r"/>
            <a:r>
              <a:rPr lang="fa-IR" sz="2800" dirty="0" smtClean="0"/>
              <a:t>سونوگرافی 10-7 هفتگی یا سونوی ان-تی</a:t>
            </a:r>
          </a:p>
          <a:p>
            <a:pPr algn="r"/>
            <a:r>
              <a:rPr lang="fa-IR" sz="2800" dirty="0" smtClean="0"/>
              <a:t>دارای مهر و امضای رادیولوژیست یا پریناتولوژیست</a:t>
            </a:r>
          </a:p>
          <a:p>
            <a:pPr algn="r"/>
            <a:r>
              <a:rPr lang="fa-IR" sz="2800" dirty="0" smtClean="0"/>
              <a:t>در موارد حاملگی با روشهای کمک باروری گزارش پزشک به سونو ارجحیت دارد</a:t>
            </a:r>
            <a:r>
              <a:rPr lang="en-US" sz="2800" dirty="0" smtClean="0"/>
              <a:t>        </a:t>
            </a:r>
            <a:endParaRPr lang="en-US" sz="2800" dirty="0"/>
          </a:p>
        </p:txBody>
      </p:sp>
    </p:spTree>
    <p:extLst>
      <p:ext uri="{BB962C8B-B14F-4D97-AF65-F5344CB8AC3E}">
        <p14:creationId xmlns:p14="http://schemas.microsoft.com/office/powerpoint/2010/main" val="4115467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fa-IR" sz="3600" dirty="0" smtClean="0"/>
              <a:t>احراز بیماری/ناهنجاری جنین</a:t>
            </a:r>
            <a:endParaRPr lang="en-US" sz="3600" dirty="0"/>
          </a:p>
        </p:txBody>
      </p:sp>
      <p:sp>
        <p:nvSpPr>
          <p:cNvPr id="3" name="Subtitle 2"/>
          <p:cNvSpPr>
            <a:spLocks noGrp="1"/>
          </p:cNvSpPr>
          <p:nvPr>
            <p:ph type="subTitle" idx="1"/>
          </p:nvPr>
        </p:nvSpPr>
        <p:spPr/>
        <p:txBody>
          <a:bodyPr/>
          <a:lstStyle/>
          <a:p>
            <a:pPr algn="r"/>
            <a:r>
              <a:rPr lang="fa-IR" dirty="0" smtClean="0"/>
              <a:t>در اختلالات ژنتیکی گزارش آزمایش ژنتیک معتبر</a:t>
            </a:r>
          </a:p>
          <a:p>
            <a:pPr algn="r"/>
            <a:r>
              <a:rPr lang="fa-IR" dirty="0" smtClean="0"/>
              <a:t>در اختلالات ساختاری حداقل دو سونوگرافی معتبر</a:t>
            </a:r>
            <a:endParaRPr lang="en-US" dirty="0"/>
          </a:p>
        </p:txBody>
      </p:sp>
    </p:spTree>
    <p:extLst>
      <p:ext uri="{BB962C8B-B14F-4D97-AF65-F5344CB8AC3E}">
        <p14:creationId xmlns:p14="http://schemas.microsoft.com/office/powerpoint/2010/main" val="1762247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5534" y="-1556355"/>
            <a:ext cx="8001000" cy="2971801"/>
          </a:xfrm>
        </p:spPr>
        <p:txBody>
          <a:bodyPr>
            <a:normAutofit/>
          </a:bodyPr>
          <a:lstStyle/>
          <a:p>
            <a:pPr algn="r"/>
            <a:r>
              <a:rPr lang="fa-IR" sz="3600" dirty="0" smtClean="0"/>
              <a:t>نکات مرتبط با اختلالات ژنتیکی</a:t>
            </a:r>
            <a:endParaRPr lang="en-US" sz="3600" dirty="0"/>
          </a:p>
        </p:txBody>
      </p:sp>
      <p:sp>
        <p:nvSpPr>
          <p:cNvPr id="3" name="Subtitle 2"/>
          <p:cNvSpPr>
            <a:spLocks noGrp="1"/>
          </p:cNvSpPr>
          <p:nvPr>
            <p:ph type="subTitle" idx="1"/>
          </p:nvPr>
        </p:nvSpPr>
        <p:spPr>
          <a:xfrm>
            <a:off x="684212" y="4169543"/>
            <a:ext cx="6400800" cy="1947333"/>
          </a:xfrm>
        </p:spPr>
        <p:txBody>
          <a:bodyPr>
            <a:normAutofit fontScale="92500" lnSpcReduction="10000"/>
          </a:bodyPr>
          <a:lstStyle/>
          <a:p>
            <a:pPr algn="r"/>
            <a:r>
              <a:rPr lang="fa-IR" dirty="0" smtClean="0"/>
              <a:t>آزمایش ژنتیکی یا آنزیمی نیاز به تکرار ندارد/در اختلالات وابسته به کروموزوم ایکس مغلوب نظیردوشن،هموفیلی،و فراژیل ایکس جنسیت جنین باید مشخص باشد(فقط جنین پسر مجوز میگیرد)در فراژیل ایکس لازم است تعداد تکرار متیلاسیون گزارش شود( فقط به تکرار بیش از 200 مجوز داده میشود</a:t>
            </a:r>
            <a:r>
              <a:rPr lang="fa-IR" smtClean="0"/>
              <a:t>) /کلیه ی تریزومی ها و مونوزومی های پارسیل یا کامل غیر جنسی مجوز میگیرند ولی جنسی ها مجوز نمیگیرند/</a:t>
            </a:r>
            <a:endParaRPr lang="en-US" dirty="0"/>
          </a:p>
        </p:txBody>
      </p:sp>
    </p:spTree>
    <p:extLst>
      <p:ext uri="{BB962C8B-B14F-4D97-AF65-F5344CB8AC3E}">
        <p14:creationId xmlns:p14="http://schemas.microsoft.com/office/powerpoint/2010/main" val="4068456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سال 1305 ه ش</a:t>
            </a:r>
            <a:br>
              <a:rPr lang="fa-IR" dirty="0" smtClean="0"/>
            </a:br>
            <a:r>
              <a:rPr lang="fa-IR" dirty="0" smtClean="0"/>
              <a:t>تصویب قانون ممنوع شدن سقط جنین مگر برای حفظ جان مادر</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6853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سال 1348 ه ش </a:t>
            </a:r>
            <a:br>
              <a:rPr lang="fa-IR" dirty="0" smtClean="0"/>
            </a:br>
            <a:r>
              <a:rPr lang="fa-IR" dirty="0" smtClean="0"/>
              <a:t>تصویب قانون جهت اجازه سقط جنین به منظور حفظ سلامت مادر با نظر پزشکان در کل دوران بارداری</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69175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سال 1355 ه ش </a:t>
            </a:r>
            <a:br>
              <a:rPr lang="fa-IR" dirty="0" smtClean="0"/>
            </a:br>
            <a:r>
              <a:rPr lang="fa-IR" dirty="0" smtClean="0"/>
              <a:t>تصویب آیین نامه ای در دولت جهت اجازه سقط جنین در سن بارداری کمتر از 12 هفته با درخواست والدین و اجازه سقط جنین درمانی در کل دوران بارداری با نظر پزشکان</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7829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سال 1361 ه ش </a:t>
            </a:r>
            <a:br>
              <a:rPr lang="fa-IR" dirty="0" smtClean="0"/>
            </a:br>
            <a:r>
              <a:rPr lang="fa-IR" dirty="0" smtClean="0"/>
              <a:t>حذف آیین نامه مربوط به سال 1355 و جرم انگاری سقط جنین</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83870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1893866"/>
            <a:ext cx="8534401" cy="2281600"/>
          </a:xfrm>
        </p:spPr>
        <p:txBody>
          <a:bodyPr>
            <a:normAutofit fontScale="90000"/>
          </a:bodyPr>
          <a:lstStyle/>
          <a:p>
            <a:r>
              <a:rPr lang="fa-IR" dirty="0" smtClean="0"/>
              <a:t>سال 1363 ه ش </a:t>
            </a:r>
            <a:br>
              <a:rPr lang="fa-IR" dirty="0" smtClean="0"/>
            </a:br>
            <a:r>
              <a:rPr lang="fa-IR" dirty="0" smtClean="0"/>
              <a:t>تدوین قانون تعزیرات مبنی بر:</a:t>
            </a:r>
            <a:br>
              <a:rPr lang="fa-IR" dirty="0" smtClean="0"/>
            </a:br>
            <a:r>
              <a:rPr lang="fa-IR" dirty="0" smtClean="0"/>
              <a:t>1- پرداخت دیه به علاوه محکومیت به حبس به مدت شش ماه الی سه سال در صورت سقط قبل از ولوج روح</a:t>
            </a:r>
            <a:br>
              <a:rPr lang="fa-IR" dirty="0" smtClean="0"/>
            </a:br>
            <a:r>
              <a:rPr lang="fa-IR" dirty="0" smtClean="0"/>
              <a:t>2- قصاص در صورت سقط جنین بعد از ولوج روح</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9458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z="3600" dirty="0" smtClean="0"/>
              <a:t>سال 1364 ه ش </a:t>
            </a:r>
            <a:br>
              <a:rPr lang="fa-IR" sz="3600" dirty="0" smtClean="0"/>
            </a:br>
            <a:r>
              <a:rPr lang="fa-IR" sz="3600" dirty="0" smtClean="0"/>
              <a:t>تصویب قانون اجازه سقط جنین جهت حفظ جان مادر</a:t>
            </a:r>
            <a:r>
              <a:rPr lang="fa-IR" dirty="0" smtClean="0"/>
              <a:t> </a:t>
            </a:r>
            <a:r>
              <a:rPr lang="fa-IR" sz="3600" dirty="0" smtClean="0"/>
              <a:t>قبل از ولوج روح</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10398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سال 1371 ه ش </a:t>
            </a:r>
            <a:br>
              <a:rPr lang="fa-IR" dirty="0" smtClean="0"/>
            </a:br>
            <a:r>
              <a:rPr lang="fa-IR" dirty="0" smtClean="0"/>
              <a:t>- تصویب قانون جهت حذف مجازات قصاص و تغییر دوره محکومیت حبس در موارد سقط عمدی</a:t>
            </a:r>
            <a:br>
              <a:rPr lang="fa-IR" dirty="0" smtClean="0"/>
            </a:br>
            <a:r>
              <a:rPr lang="fa-IR" dirty="0" smtClean="0"/>
              <a:t>محکومیت به حبس به مدت 6-3 ماه برای کادر پزشکی که مادر را توصیه به سقط جنین کند</a:t>
            </a:r>
            <a:br>
              <a:rPr lang="fa-IR" dirty="0" smtClean="0"/>
            </a:br>
            <a:r>
              <a:rPr lang="fa-IR" dirty="0" smtClean="0"/>
              <a:t>محکومیت به حبس به مدت 12-6 ماه برای کادر پزشکی که دارو در اختیار مادر قرار دهد</a:t>
            </a:r>
            <a:br>
              <a:rPr lang="fa-IR" dirty="0" smtClean="0"/>
            </a:br>
            <a:r>
              <a:rPr lang="fa-IR" dirty="0" smtClean="0"/>
              <a:t>محکومیت به حبس به مدت 5-2 سال برای کادر پزشکی که مباشرت به سقط جنین کند</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46686315"/>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249</TotalTime>
  <Words>810</Words>
  <Application>Microsoft Office PowerPoint</Application>
  <PresentationFormat>Widescreen</PresentationFormat>
  <Paragraphs>58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Century Gothic</vt:lpstr>
      <vt:lpstr>Tahoma</vt:lpstr>
      <vt:lpstr>Wingdings 3</vt:lpstr>
      <vt:lpstr>Slice</vt:lpstr>
      <vt:lpstr>فرایند قانونی سقط درمانی</vt:lpstr>
      <vt:lpstr>رویکرد نظام حقوقی ایران در خصوص سقط جنین در قرن حاضر</vt:lpstr>
      <vt:lpstr>سال 1305 ه ش تصویب قانون ممنوع شدن سقط جنین مگر برای حفظ جان مادر</vt:lpstr>
      <vt:lpstr>سال 1348 ه ش  تصویب قانون جهت اجازه سقط جنین به منظور حفظ سلامت مادر با نظر پزشکان در کل دوران بارداری</vt:lpstr>
      <vt:lpstr>سال 1355 ه ش  تصویب آیین نامه ای در دولت جهت اجازه سقط جنین در سن بارداری کمتر از 12 هفته با درخواست والدین و اجازه سقط جنین درمانی در کل دوران بارداری با نظر پزشکان</vt:lpstr>
      <vt:lpstr>سال 1361 ه ش  حذف آیین نامه مربوط به سال 1355 و جرم انگاری سقط جنین</vt:lpstr>
      <vt:lpstr>سال 1363 ه ش  تدوین قانون تعزیرات مبنی بر: 1- پرداخت دیه به علاوه محکومیت به حبس به مدت شش ماه الی سه سال در صورت سقط قبل از ولوج روح 2- قصاص در صورت سقط جنین بعد از ولوج روح</vt:lpstr>
      <vt:lpstr>سال 1364 ه ش  تصویب قانون اجازه سقط جنین جهت حفظ جان مادر قبل از ولوج روح</vt:lpstr>
      <vt:lpstr>سال 1371 ه ش  - تصویب قانون جهت حذف مجازات قصاص و تغییر دوره محکومیت حبس در موارد سقط عمدی محکومیت به حبس به مدت 6-3 ماه برای کادر پزشکی که مادر را توصیه به سقط جنین کند محکومیت به حبس به مدت 12-6 ماه برای کادر پزشکی که دارو در اختیار مادر قرار دهد محکومیت به حبس به مدت 5-2 سال برای کادر پزشکی که مباشرت به سقط جنین کند</vt:lpstr>
      <vt:lpstr>سال 1376 ه ش</vt:lpstr>
      <vt:lpstr>سال 1382 ه ش</vt:lpstr>
      <vt:lpstr>سال 1384 ه ش</vt:lpstr>
      <vt:lpstr>  ماده واحده </vt:lpstr>
      <vt:lpstr>سقط جنین درمانی</vt:lpstr>
      <vt:lpstr>پزشکی قانونی </vt:lpstr>
      <vt:lpstr>عقب افتادگی جنین</vt:lpstr>
      <vt:lpstr>ناقص الخلقه بودن جنین</vt:lpstr>
      <vt:lpstr>حرج مادر </vt:lpstr>
      <vt:lpstr>بیماری مادر </vt:lpstr>
      <vt:lpstr>رضایت زن</vt:lpstr>
      <vt:lpstr>مراحل صدور مجوز سقط جنین               </vt:lpstr>
      <vt:lpstr>مراحل صدور مجوز سقط جنین درمانی</vt:lpstr>
      <vt:lpstr>پذیرش</vt:lpstr>
      <vt:lpstr>تکمیل فرم درخواست سقط جنین درمانی</vt:lpstr>
      <vt:lpstr>تطبیق هویت</vt:lpstr>
      <vt:lpstr>احراز بارداری</vt:lpstr>
      <vt:lpstr>تعیین سن جنین</vt:lpstr>
      <vt:lpstr>احراز بیماری/ناهنجاری جنین</vt:lpstr>
      <vt:lpstr>نکات مرتبط با اختلالات ژنتیکی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فرایند قانونی سقط درمانی</dc:title>
  <dc:creator>user1</dc:creator>
  <cp:lastModifiedBy>Ms.Maleki</cp:lastModifiedBy>
  <cp:revision>31</cp:revision>
  <dcterms:created xsi:type="dcterms:W3CDTF">2018-10-23T20:54:42Z</dcterms:created>
  <dcterms:modified xsi:type="dcterms:W3CDTF">2020-11-21T09:15:34Z</dcterms:modified>
</cp:coreProperties>
</file>