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1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66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31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257" r:id="rId29"/>
    <p:sldId id="258" r:id="rId30"/>
    <p:sldId id="259" r:id="rId31"/>
    <p:sldId id="260" r:id="rId32"/>
    <p:sldId id="261" r:id="rId33"/>
    <p:sldId id="262" r:id="rId34"/>
    <p:sldId id="274" r:id="rId35"/>
    <p:sldId id="275" r:id="rId36"/>
    <p:sldId id="276" r:id="rId37"/>
    <p:sldId id="264" r:id="rId38"/>
    <p:sldId id="265" r:id="rId39"/>
    <p:sldId id="266" r:id="rId40"/>
    <p:sldId id="277" r:id="rId41"/>
    <p:sldId id="270" r:id="rId42"/>
    <p:sldId id="271" r:id="rId43"/>
    <p:sldId id="272" r:id="rId44"/>
    <p:sldId id="278" r:id="rId45"/>
    <p:sldId id="295" r:id="rId46"/>
    <p:sldId id="296" r:id="rId47"/>
    <p:sldId id="297" r:id="rId48"/>
    <p:sldId id="279" r:id="rId49"/>
    <p:sldId id="281" r:id="rId50"/>
    <p:sldId id="282" r:id="rId51"/>
    <p:sldId id="298" r:id="rId52"/>
    <p:sldId id="283" r:id="rId53"/>
    <p:sldId id="267" r:id="rId54"/>
    <p:sldId id="284" r:id="rId55"/>
    <p:sldId id="285" r:id="rId56"/>
    <p:sldId id="289" r:id="rId57"/>
    <p:sldId id="287" r:id="rId58"/>
    <p:sldId id="299" r:id="rId59"/>
    <p:sldId id="288" r:id="rId60"/>
    <p:sldId id="286" r:id="rId61"/>
    <p:sldId id="294" r:id="rId62"/>
    <p:sldId id="293" r:id="rId63"/>
    <p:sldId id="292" r:id="rId64"/>
    <p:sldId id="291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EC23-BE29-44DE-AF2D-41E65FAF7CA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8D11B-81F3-4FEE-9C8B-DA28AA56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8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2C397E-B54A-41B5-8193-7C9302A9160A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5A756C-18C2-4550-8F0D-2EF8636E384F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8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9200CC-4068-4C07-90FE-DDCA91CC1E55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8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3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ext lay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Neocate_col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052" y="-2"/>
            <a:ext cx="1643593" cy="2292353"/>
          </a:xfrm>
          <a:prstGeom prst="rect">
            <a:avLst/>
          </a:prstGeom>
        </p:spPr>
      </p:pic>
      <p:pic>
        <p:nvPicPr>
          <p:cNvPr id="19" name="Picture Placeholder 6" descr="Neocate_col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051" y="2279653"/>
            <a:ext cx="1650624" cy="2288115"/>
          </a:xfrm>
          <a:prstGeom prst="rect">
            <a:avLst/>
          </a:prstGeom>
        </p:spPr>
      </p:pic>
      <p:pic>
        <p:nvPicPr>
          <p:cNvPr id="20" name="Picture Placeholder 6" descr="Neocate_col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051" y="4554825"/>
            <a:ext cx="1645859" cy="2303176"/>
          </a:xfrm>
          <a:prstGeom prst="rect">
            <a:avLst/>
          </a:prstGeom>
        </p:spPr>
      </p:pic>
      <p:pic>
        <p:nvPicPr>
          <p:cNvPr id="13" name="Picture 12" descr="corner2.png"/>
          <p:cNvPicPr>
            <a:picLocks noChangeAspect="1"/>
          </p:cNvPicPr>
          <p:nvPr/>
        </p:nvPicPr>
        <p:blipFill>
          <a:blip r:embed="rId5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160" y="4276552"/>
            <a:ext cx="2913600" cy="258144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54101" y="507600"/>
            <a:ext cx="8833143" cy="608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09" y="6270488"/>
            <a:ext cx="1254248" cy="384224"/>
          </a:xfrm>
          <a:prstGeom prst="rect">
            <a:avLst/>
          </a:prstGeom>
        </p:spPr>
      </p:pic>
      <p:sp>
        <p:nvSpPr>
          <p:cNvPr id="17" name="Content Placeholder 6"/>
          <p:cNvSpPr>
            <a:spLocks noGrp="1"/>
          </p:cNvSpPr>
          <p:nvPr>
            <p:ph sz="quarter" idx="10"/>
          </p:nvPr>
        </p:nvSpPr>
        <p:spPr>
          <a:xfrm>
            <a:off x="1054101" y="1793877"/>
            <a:ext cx="9071511" cy="3586163"/>
          </a:xfrm>
        </p:spPr>
        <p:txBody>
          <a:bodyPr/>
          <a:lstStyle>
            <a:lvl1pPr>
              <a:spcAft>
                <a:spcPts val="1067"/>
              </a:spcAft>
              <a:defRPr sz="2400">
                <a:solidFill>
                  <a:srgbClr val="40106C"/>
                </a:solidFill>
              </a:defRPr>
            </a:lvl1pPr>
            <a:lvl2pPr marL="307192" indent="-307192">
              <a:spcAft>
                <a:spcPts val="1067"/>
              </a:spcAft>
              <a:buClr>
                <a:schemeClr val="tx2"/>
              </a:buCl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 marL="0" indent="0">
              <a:spcAft>
                <a:spcPts val="1067"/>
              </a:spcAft>
              <a:buNone/>
              <a:defRPr sz="2400">
                <a:solidFill>
                  <a:schemeClr val="bg2"/>
                </a:solidFill>
              </a:defRPr>
            </a:lvl3pPr>
            <a:lvl4pPr marL="0" indent="0">
              <a:spcAft>
                <a:spcPts val="1067"/>
              </a:spcAft>
              <a:buNone/>
              <a:defRPr sz="2400">
                <a:solidFill>
                  <a:schemeClr val="bg2"/>
                </a:solidFill>
              </a:defRPr>
            </a:lvl4pPr>
            <a:lvl5pPr>
              <a:spcAft>
                <a:spcPts val="1067"/>
              </a:spcAft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5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7D78-C118-4584-9812-20F5DA26B38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BD73-83BC-4874-A13B-2394C9DA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2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2  Mitra" panose="00000400000000000000" pitchFamily="2" charset="-78"/>
              </a:rPr>
              <a:t>اجزاء موجود در فرمولاسیون های تغذیه انترال و وریدی 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575" y="4619469"/>
            <a:ext cx="9144000" cy="1652542"/>
          </a:xfrm>
        </p:spPr>
        <p:txBody>
          <a:bodyPr/>
          <a:lstStyle/>
          <a:p>
            <a:pPr rtl="1"/>
            <a:r>
              <a:rPr lang="fa-IR" b="1" dirty="0" smtClean="0">
                <a:cs typeface="2  Mitra" panose="00000400000000000000" pitchFamily="2" charset="-78"/>
              </a:rPr>
              <a:t>زکیه فضیلتی</a:t>
            </a:r>
          </a:p>
          <a:p>
            <a:pPr rtl="1"/>
            <a:r>
              <a:rPr lang="fa-IR" b="1" dirty="0" smtClean="0">
                <a:cs typeface="2  Mitra" panose="00000400000000000000" pitchFamily="2" charset="-78"/>
              </a:rPr>
              <a:t>کارشناس ارشد تغذیه</a:t>
            </a:r>
            <a:endParaRPr lang="en-US" b="1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3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روغن </a:t>
            </a:r>
            <a:r>
              <a:rPr lang="en-US" dirty="0"/>
              <a:t>MCT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00700" y="1793877"/>
            <a:ext cx="4524912" cy="4549773"/>
          </a:xfrm>
        </p:spPr>
        <p:txBody>
          <a:bodyPr>
            <a:normAutofit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dirty="0" smtClean="0"/>
              <a:t>از آنجا که روغن </a:t>
            </a:r>
            <a:r>
              <a:rPr lang="en-US" dirty="0" smtClean="0"/>
              <a:t>MCT</a:t>
            </a:r>
            <a:r>
              <a:rPr lang="fa-IR" dirty="0" smtClean="0"/>
              <a:t> حاوی تمامی اسیدهای چرب مورد نیاز بدن نیست، نباید بعنوان تنها منبع چربی مورد استفاده قرار گیرد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dirty="0" smtClean="0"/>
              <a:t>روغن </a:t>
            </a:r>
            <a:r>
              <a:rPr lang="en-US" dirty="0" smtClean="0"/>
              <a:t>MCT</a:t>
            </a:r>
            <a:r>
              <a:rPr lang="fa-IR" dirty="0" smtClean="0"/>
              <a:t> را میتوان به تنهایی یا همراه با مایعات دیگر مصرف نمود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dirty="0" smtClean="0"/>
              <a:t>برای جلوگیری از عوارض جانبی احتمالی (تهوع یا اسهال)، باید روغن </a:t>
            </a:r>
            <a:r>
              <a:rPr lang="en-US" dirty="0" smtClean="0"/>
              <a:t>MCT</a:t>
            </a:r>
            <a:r>
              <a:rPr lang="fa-IR" dirty="0" smtClean="0"/>
              <a:t> را به تدریج و در مقادیر کم در هر وعده به بیمار داد</a:t>
            </a:r>
            <a:endParaRPr lang="en-US" dirty="0" smtClean="0"/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dirty="0" smtClean="0"/>
              <a:t>میزان انرژی: 8/5 کیلوکالری در هر میلی لیتر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25" y="1020779"/>
            <a:ext cx="2755975" cy="53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dirty="0" smtClean="0"/>
              <a:t>فرزوبین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0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2"/>
          <p:cNvGraphicFramePr>
            <a:graphicFrameLocks/>
          </p:cNvGraphicFramePr>
          <p:nvPr>
            <p:extLst/>
          </p:nvPr>
        </p:nvGraphicFramePr>
        <p:xfrm>
          <a:off x="2129309" y="1485901"/>
          <a:ext cx="7984900" cy="456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FK Product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Nutritionally complete in</a:t>
                      </a: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3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Diet(Adult)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Fresubin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Original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1500kCal</a:t>
                      </a:r>
                    </a:p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 ml</a:t>
                      </a: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3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Diet (Adult)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Fresubin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HP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2250kCal</a:t>
                      </a:r>
                    </a:p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1500ml</a:t>
                      </a: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3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Diet (Children)</a:t>
                      </a: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Frebini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original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Fibre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defTabSz="992188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95300" defTabSz="992188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92188" defTabSz="992188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487488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984375" defTabSz="992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4415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8987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3559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13175" defTabSz="9921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1500kCal</a:t>
                      </a:r>
                    </a:p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1500ml</a:t>
                      </a: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5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Oral Nutrition Supplement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Calshake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600 Kcal/ Sachet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07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Disease Specific Diet (Diabetes)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Diben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4" descr="DY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08" y="0"/>
            <a:ext cx="2382592" cy="8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Y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17" y="103032"/>
            <a:ext cx="1931832" cy="7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06581" y="1397000"/>
          <a:ext cx="801065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charactristics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Contraindication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Normo</a:t>
                      </a:r>
                      <a:r>
                        <a:rPr lang="en-US" dirty="0" smtClean="0"/>
                        <a:t>- Caloric(1 kcal/ml)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Energy 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enteral use only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Unflavoured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Dietary management of patients at risk of malnutrition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EN is not </a:t>
                      </a:r>
                      <a:r>
                        <a:rPr lang="en-US" dirty="0" err="1" smtClean="0"/>
                        <a:t>permmited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Nutritionally 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SBS, obstruction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Infant&lt;1 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from Gluten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Preoperation</a:t>
                      </a:r>
                      <a:r>
                        <a:rPr lang="en-US" baseline="0" dirty="0" smtClean="0"/>
                        <a:t> for malnutrition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 from lactose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Following total </a:t>
                      </a:r>
                      <a:r>
                        <a:rPr lang="en-US" dirty="0" err="1" smtClean="0"/>
                        <a:t>gasterectomy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 cc easy</a:t>
                      </a:r>
                      <a:r>
                        <a:rPr lang="en-US" baseline="0" dirty="0" smtClean="0"/>
                        <a:t> bag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Anorexia, loss of consciousness,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1904" y="965915"/>
            <a:ext cx="209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Fresubin</a:t>
            </a:r>
            <a:r>
              <a:rPr lang="en-US" dirty="0"/>
              <a:t> Original</a:t>
            </a:r>
          </a:p>
        </p:txBody>
      </p:sp>
    </p:spTree>
    <p:extLst>
      <p:ext uri="{BB962C8B-B14F-4D97-AF65-F5344CB8AC3E}">
        <p14:creationId xmlns:p14="http://schemas.microsoft.com/office/powerpoint/2010/main" val="7121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Y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17" y="103032"/>
            <a:ext cx="1931832" cy="7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06581" y="1397000"/>
          <a:ext cx="801065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charactristics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Contraindication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Energy(1.5 kcal/ml)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</a:t>
                      </a:r>
                      <a:r>
                        <a:rPr lang="en-US" dirty="0" err="1" smtClean="0"/>
                        <a:t>hypermetabolic</a:t>
                      </a:r>
                      <a:r>
                        <a:rPr lang="en-US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enteral use only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</a:t>
                      </a:r>
                      <a:r>
                        <a:rPr lang="en-US" dirty="0" err="1" smtClean="0"/>
                        <a:t>protien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Cardiopulmonary</a:t>
                      </a:r>
                      <a:r>
                        <a:rPr lang="en-US" baseline="0" dirty="0" smtClean="0"/>
                        <a:t> insufficiency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EN is not </a:t>
                      </a:r>
                      <a:r>
                        <a:rPr lang="en-US" dirty="0" err="1" smtClean="0"/>
                        <a:t>permmited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Rich in MTC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Cystic</a:t>
                      </a:r>
                      <a:r>
                        <a:rPr lang="en-US" baseline="0" dirty="0" smtClean="0"/>
                        <a:t> Fibrosis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Infant&lt;1 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Selenium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CAPD, hemodialysis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Zinc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Ulcer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 cc easy</a:t>
                      </a:r>
                      <a:r>
                        <a:rPr lang="en-US" baseline="0" dirty="0" smtClean="0"/>
                        <a:t> bag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SBS,</a:t>
                      </a:r>
                      <a:r>
                        <a:rPr lang="en-US" baseline="0" dirty="0" smtClean="0"/>
                        <a:t> Bowel fistulae, pre operative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1904" y="965915"/>
            <a:ext cx="209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Fresubin</a:t>
            </a:r>
            <a:r>
              <a:rPr lang="en-US" dirty="0"/>
              <a:t> HP</a:t>
            </a:r>
          </a:p>
        </p:txBody>
      </p:sp>
    </p:spTree>
    <p:extLst>
      <p:ext uri="{BB962C8B-B14F-4D97-AF65-F5344CB8AC3E}">
        <p14:creationId xmlns:p14="http://schemas.microsoft.com/office/powerpoint/2010/main" val="9469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Y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17" y="103032"/>
            <a:ext cx="1931832" cy="7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06581" y="1397000"/>
          <a:ext cx="801065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charactristics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Contraindication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Normo</a:t>
                      </a:r>
                      <a:r>
                        <a:rPr lang="en-US" dirty="0" smtClean="0"/>
                        <a:t>- Caloric(1 kcal/ml)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Energy 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enteral use only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Unflavoured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Dietary management of patients at risk of malnutrition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EN is not </a:t>
                      </a:r>
                      <a:r>
                        <a:rPr lang="en-US" dirty="0" err="1" smtClean="0"/>
                        <a:t>permmited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Nutritionally 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SBS, obstruction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Infant&lt;1 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from </a:t>
                      </a:r>
                      <a:r>
                        <a:rPr lang="en-US" baseline="0" dirty="0" err="1" smtClean="0"/>
                        <a:t>Gluten,egg,nut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Preoperation</a:t>
                      </a:r>
                      <a:r>
                        <a:rPr lang="en-US" baseline="0" dirty="0" smtClean="0"/>
                        <a:t> for malnutrition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 from lactose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Following total </a:t>
                      </a:r>
                      <a:r>
                        <a:rPr lang="en-US" dirty="0" err="1" smtClean="0"/>
                        <a:t>gasterectomy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 cc easy</a:t>
                      </a:r>
                      <a:r>
                        <a:rPr lang="en-US" baseline="0" dirty="0" smtClean="0"/>
                        <a:t> bag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r>
                        <a:rPr lang="en-US" baseline="0" dirty="0" smtClean="0"/>
                        <a:t> Failure in children age 1-10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1904" y="965915"/>
            <a:ext cx="209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Frebini</a:t>
            </a:r>
            <a:r>
              <a:rPr lang="en-US" dirty="0"/>
              <a:t> original Fiber</a:t>
            </a:r>
          </a:p>
        </p:txBody>
      </p:sp>
    </p:spTree>
    <p:extLst>
      <p:ext uri="{BB962C8B-B14F-4D97-AF65-F5344CB8AC3E}">
        <p14:creationId xmlns:p14="http://schemas.microsoft.com/office/powerpoint/2010/main" val="39304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Y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17" y="103032"/>
            <a:ext cx="1931832" cy="7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06581" y="1397000"/>
          <a:ext cx="8010658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charactristics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Contraindication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Normo</a:t>
                      </a:r>
                      <a:r>
                        <a:rPr lang="en-US" dirty="0" smtClean="0"/>
                        <a:t>- Caloric(1 kcal/ml)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DM</a:t>
                      </a:r>
                      <a:r>
                        <a:rPr lang="en-US" baseline="0" dirty="0" smtClean="0"/>
                        <a:t> or IGTT in patients at risk of malnutrition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enteral use only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in chromium to</a:t>
                      </a:r>
                      <a:r>
                        <a:rPr lang="en-US" baseline="0" dirty="0" smtClean="0"/>
                        <a:t> improve insulin </a:t>
                      </a:r>
                      <a:r>
                        <a:rPr lang="en-US" baseline="0" dirty="0" err="1" smtClean="0"/>
                        <a:t>sensetivity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Stress induced hyperglycemia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EN is not permitted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carbohydrate profile for low glycemic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Children&lt;3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Rich in fiber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Minimize BG fluctuation(based</a:t>
                      </a:r>
                      <a:r>
                        <a:rPr lang="en-US" baseline="0" dirty="0" smtClean="0"/>
                        <a:t> on trials)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in antioxidant vitamins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1904" y="965915"/>
            <a:ext cx="209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Y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17" y="103032"/>
            <a:ext cx="1931832" cy="7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06581" y="1397000"/>
          <a:ext cx="8010658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Charactristics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Contraindication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dens supplement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Cancer(Cachexia)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 GI bleeding, gut </a:t>
                      </a:r>
                      <a:r>
                        <a:rPr lang="en-US" dirty="0" err="1" smtClean="0"/>
                        <a:t>atonia</a:t>
                      </a:r>
                      <a:r>
                        <a:rPr lang="en-US" dirty="0" smtClean="0"/>
                        <a:t>, ileus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Each sachet Should be mixed with 240</a:t>
                      </a:r>
                      <a:r>
                        <a:rPr lang="en-US" baseline="0" dirty="0" smtClean="0"/>
                        <a:t> cc </a:t>
                      </a:r>
                      <a:r>
                        <a:rPr lang="en-US" dirty="0" smtClean="0"/>
                        <a:t>whole milk (1.9 kcal/ml)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 organ failure (caution)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Malnutrition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 &lt;3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1904" y="965915"/>
            <a:ext cx="209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Calshake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8229600" cy="819150"/>
          </a:xfrm>
        </p:spPr>
        <p:txBody>
          <a:bodyPr/>
          <a:lstStyle/>
          <a:p>
            <a:pPr algn="r"/>
            <a:r>
              <a:rPr lang="fa-IR" altLang="en-US" smtClean="0">
                <a:latin typeface="Tahoma" panose="020B0604030504040204" pitchFamily="34" charset="0"/>
                <a:cs typeface="B Titr" pitchFamily="2" charset="-78"/>
              </a:rPr>
              <a:t>انواع انترامیل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altLang="en-US" smtClean="0">
                <a:ea typeface="Majalla UI"/>
                <a:cs typeface="B Yagut" pitchFamily="2" charset="-78"/>
              </a:rPr>
              <a:t>استاندارد</a:t>
            </a:r>
          </a:p>
          <a:p>
            <a:pPr>
              <a:buFont typeface="Wingdings 2" panose="05020102010507070707" pitchFamily="18" charset="2"/>
              <a:buNone/>
            </a:pPr>
            <a:endParaRPr lang="fa-IR" altLang="en-US" smtClean="0">
              <a:ea typeface="Majalla UI"/>
              <a:cs typeface="B Yagut" pitchFamily="2" charset="-78"/>
            </a:endParaRPr>
          </a:p>
          <a:p>
            <a:r>
              <a:rPr lang="fa-IR" altLang="en-US" smtClean="0">
                <a:ea typeface="Majalla UI"/>
                <a:cs typeface="B Yagut" pitchFamily="2" charset="-78"/>
              </a:rPr>
              <a:t>دیابتی</a:t>
            </a:r>
          </a:p>
          <a:p>
            <a:pPr>
              <a:buFont typeface="Wingdings 2" panose="05020102010507070707" pitchFamily="18" charset="2"/>
              <a:buNone/>
            </a:pPr>
            <a:endParaRPr lang="fa-IR" altLang="en-US" smtClean="0">
              <a:ea typeface="Majalla UI"/>
              <a:cs typeface="B Yagut" pitchFamily="2" charset="-78"/>
            </a:endParaRPr>
          </a:p>
          <a:p>
            <a:r>
              <a:rPr lang="fa-IR" altLang="en-US" smtClean="0">
                <a:ea typeface="Majalla UI"/>
                <a:cs typeface="B Yagut" pitchFamily="2" charset="-78"/>
              </a:rPr>
              <a:t>پر پروتئین</a:t>
            </a:r>
          </a:p>
          <a:p>
            <a:pPr>
              <a:buFont typeface="Wingdings 2" panose="05020102010507070707" pitchFamily="18" charset="2"/>
              <a:buNone/>
            </a:pPr>
            <a:endParaRPr lang="fa-IR" altLang="en-US" smtClean="0">
              <a:ea typeface="Majalla UI"/>
              <a:cs typeface="B Yagut" pitchFamily="2" charset="-78"/>
            </a:endParaRPr>
          </a:p>
          <a:p>
            <a:r>
              <a:rPr lang="fa-IR" altLang="en-US" smtClean="0">
                <a:ea typeface="Majalla UI"/>
                <a:cs typeface="B Yagut" pitchFamily="2" charset="-78"/>
              </a:rPr>
              <a:t>پرفیبر</a:t>
            </a:r>
          </a:p>
          <a:p>
            <a:pPr>
              <a:buFont typeface="Wingdings 2" panose="05020102010507070707" pitchFamily="18" charset="2"/>
              <a:buNone/>
            </a:pPr>
            <a:endParaRPr lang="fa-IR" altLang="en-US" smtClean="0">
              <a:ea typeface="Majalla UI"/>
              <a:cs typeface="B Yagut" pitchFamily="2" charset="-78"/>
            </a:endParaRPr>
          </a:p>
          <a:p>
            <a:r>
              <a:rPr lang="fa-IR" altLang="en-US" smtClean="0">
                <a:ea typeface="Majalla UI"/>
                <a:cs typeface="B Yagut" pitchFamily="2" charset="-78"/>
              </a:rPr>
              <a:t>اطفال</a:t>
            </a:r>
          </a:p>
        </p:txBody>
      </p:sp>
      <p:pic>
        <p:nvPicPr>
          <p:cNvPr id="4" name="Content Placeholder 6" descr="Entera Meal Stand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524000"/>
            <a:ext cx="1046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 descr="Entera Meal Diabet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98726"/>
            <a:ext cx="1066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 descr="Entera Meal High prote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4" y="3460750"/>
            <a:ext cx="10747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7" descr="Entera Meal High Fib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4" y="4451350"/>
            <a:ext cx="10302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Entera Meal Peadiatric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6" y="5437188"/>
            <a:ext cx="11017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1" eaLnBrk="1" hangingPunct="1">
              <a:defRPr/>
            </a:pPr>
            <a:r>
              <a:rPr lang="fa-IR" sz="3600" b="1" dirty="0">
                <a:solidFill>
                  <a:schemeClr val="tx2"/>
                </a:solidFill>
                <a:ea typeface="+mj-ea"/>
                <a:cs typeface="B Titr" pitchFamily="2" charset="-78"/>
              </a:rPr>
              <a:t>شكل عرضه : </a:t>
            </a:r>
            <a:br>
              <a:rPr lang="fa-IR" sz="3600" b="1" dirty="0">
                <a:solidFill>
                  <a:schemeClr val="tx2"/>
                </a:solidFill>
                <a:ea typeface="+mj-ea"/>
                <a:cs typeface="B Titr" pitchFamily="2" charset="-78"/>
              </a:rPr>
            </a:br>
            <a:r>
              <a:rPr lang="fa-IR" sz="3600" b="1" dirty="0">
                <a:solidFill>
                  <a:schemeClr val="tx2"/>
                </a:solidFill>
                <a:ea typeface="+mj-ea"/>
                <a:cs typeface="B Titr" pitchFamily="2" charset="-78"/>
              </a:rPr>
              <a:t>پودر </a:t>
            </a:r>
            <a:r>
              <a:rPr lang="en-US" sz="3600" b="1" dirty="0">
                <a:solidFill>
                  <a:schemeClr val="tx2"/>
                </a:solidFill>
                <a:ea typeface="+mj-ea"/>
                <a:cs typeface="B Titr" pitchFamily="2" charset="-78"/>
              </a:rPr>
              <a:t>instant </a:t>
            </a:r>
            <a:r>
              <a:rPr lang="fa-IR" sz="3600" b="1" dirty="0">
                <a:solidFill>
                  <a:schemeClr val="tx2"/>
                </a:solidFill>
                <a:ea typeface="+mj-ea"/>
                <a:cs typeface="B Titr" pitchFamily="2" charset="-78"/>
              </a:rPr>
              <a:t> با قابليت انحلال بالا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705600" y="2667001"/>
            <a:ext cx="276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800">
                <a:latin typeface="Tahoma" panose="020B0604030504040204" pitchFamily="34" charset="0"/>
                <a:cs typeface="B Yagut" pitchFamily="2" charset="-78"/>
              </a:rPr>
              <a:t>قوطي 400 گرمي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743201" y="2752725"/>
            <a:ext cx="1907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800">
                <a:latin typeface="Tahoma" panose="020B0604030504040204" pitchFamily="34" charset="0"/>
                <a:cs typeface="B Yagut" pitchFamily="2" charset="-78"/>
              </a:rPr>
              <a:t>ساشه 120 كالري</a:t>
            </a:r>
          </a:p>
        </p:txBody>
      </p:sp>
      <p:pic>
        <p:nvPicPr>
          <p:cNvPr id="7" name="Content Placeholder 4" descr="Entera me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124200"/>
            <a:ext cx="3962400" cy="3007250"/>
          </a:xfrm>
          <a:prstGeom prst="roundRect">
            <a:avLst>
              <a:gd name="adj" fmla="val 145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900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Content Placeholder 8" descr="sas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1" y="3200400"/>
            <a:ext cx="3764623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76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dirty="0" smtClean="0"/>
              <a:t>نوتریشیا</a:t>
            </a:r>
          </a:p>
        </p:txBody>
      </p:sp>
    </p:spTree>
    <p:extLst>
      <p:ext uri="{BB962C8B-B14F-4D97-AF65-F5344CB8AC3E}">
        <p14:creationId xmlns:p14="http://schemas.microsoft.com/office/powerpoint/2010/main" val="249067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"/>
          <a:ext cx="9067800" cy="714692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4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389"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استاندارد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دیابتی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پرپروتیین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پرفیبر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اطفال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07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solidFill>
                            <a:srgbClr val="1212E8"/>
                          </a:solidFill>
                          <a:cs typeface="B Yagut" pitchFamily="2" charset="-78"/>
                        </a:rPr>
                        <a:t>انرژی</a:t>
                      </a:r>
                      <a:endParaRPr lang="fa-IR" sz="1400" b="1" dirty="0">
                        <a:solidFill>
                          <a:srgbClr val="1212E8"/>
                        </a:solidFill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456</a:t>
                      </a:r>
                    </a:p>
                    <a:p>
                      <a:pPr algn="ctr" rtl="1"/>
                      <a:r>
                        <a:rPr lang="en-US" sz="1400" dirty="0" smtClean="0">
                          <a:cs typeface="B Yagut" pitchFamily="2" charset="-78"/>
                        </a:rPr>
                        <a:t>Kcal/100g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509</a:t>
                      </a:r>
                    </a:p>
                    <a:p>
                      <a:pPr algn="ctr" rtl="1"/>
                      <a:r>
                        <a:rPr lang="en-US" sz="1400" dirty="0" smtClean="0">
                          <a:cs typeface="B Yagut" pitchFamily="2" charset="-78"/>
                        </a:rPr>
                        <a:t>Kcal/100g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465</a:t>
                      </a:r>
                    </a:p>
                    <a:p>
                      <a:pPr algn="ctr" rtl="1"/>
                      <a:r>
                        <a:rPr lang="en-US" sz="1400" dirty="0" smtClean="0">
                          <a:cs typeface="B Yagut" pitchFamily="2" charset="-78"/>
                        </a:rPr>
                        <a:t>Kcal/100g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440</a:t>
                      </a:r>
                    </a:p>
                    <a:p>
                      <a:pPr algn="ctr" rtl="1"/>
                      <a:r>
                        <a:rPr lang="en-US" sz="1400" dirty="0" smtClean="0">
                          <a:cs typeface="B Yagut" pitchFamily="2" charset="-78"/>
                        </a:rPr>
                        <a:t>Kcal/100g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456</a:t>
                      </a:r>
                    </a:p>
                    <a:p>
                      <a:pPr algn="ctr" rtl="1"/>
                      <a:r>
                        <a:rPr lang="en-US" sz="1400" dirty="0" smtClean="0">
                          <a:cs typeface="B Yagut" pitchFamily="2" charset="-78"/>
                        </a:rPr>
                        <a:t>Kcal/100g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824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solidFill>
                            <a:srgbClr val="1212E8"/>
                          </a:solidFill>
                          <a:cs typeface="B Yagut" pitchFamily="2" charset="-78"/>
                        </a:rPr>
                        <a:t>کربوهیدرات</a:t>
                      </a:r>
                      <a:endParaRPr lang="fa-IR" sz="1400" b="1" dirty="0">
                        <a:solidFill>
                          <a:srgbClr val="1212E8"/>
                        </a:solidFill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54% انرژی مالتودکسترین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35% انرژی مالتودکسترین و فروکتوز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45% انرژی مالتودکسترین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52.5% انرژی مالتودکسترین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50.2% انرژی مالتودکسترین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07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solidFill>
                            <a:srgbClr val="1212E8"/>
                          </a:solidFill>
                          <a:cs typeface="B Yagut" pitchFamily="2" charset="-78"/>
                        </a:rPr>
                        <a:t>پروتیین</a:t>
                      </a:r>
                      <a:endParaRPr lang="fa-IR" sz="1400" b="1" dirty="0">
                        <a:solidFill>
                          <a:srgbClr val="1212E8"/>
                        </a:solidFill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14% انرژی -</a:t>
                      </a:r>
                      <a:r>
                        <a:rPr lang="en-US" sz="1400" dirty="0" smtClean="0">
                          <a:cs typeface="B Yagut" pitchFamily="2" charset="-78"/>
                        </a:rPr>
                        <a:t>whey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15.5% انرژی –</a:t>
                      </a:r>
                      <a:r>
                        <a:rPr lang="en-US" sz="1400" dirty="0" smtClean="0">
                          <a:cs typeface="B Yagut" pitchFamily="2" charset="-78"/>
                        </a:rPr>
                        <a:t>whey</a:t>
                      </a:r>
                      <a:r>
                        <a:rPr lang="fa-IR" sz="1400" dirty="0" smtClean="0">
                          <a:cs typeface="B Yagut" pitchFamily="2" charset="-78"/>
                        </a:rPr>
                        <a:t> و پروتیین شیر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20% انرژی -</a:t>
                      </a:r>
                      <a:r>
                        <a:rPr lang="en-US" sz="1400" dirty="0" smtClean="0">
                          <a:cs typeface="B Yagut" pitchFamily="2" charset="-78"/>
                        </a:rPr>
                        <a:t>whey</a:t>
                      </a:r>
                      <a:endParaRPr lang="fa-IR" sz="1400" dirty="0" smtClean="0">
                        <a:cs typeface="B Yagut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14.5% انرژی -</a:t>
                      </a:r>
                      <a:r>
                        <a:rPr lang="en-US" sz="1400" dirty="0" smtClean="0">
                          <a:cs typeface="B Yagut" pitchFamily="2" charset="-78"/>
                        </a:rPr>
                        <a:t>whey</a:t>
                      </a:r>
                      <a:endParaRPr lang="fa-IR" sz="1400" dirty="0" smtClean="0">
                        <a:cs typeface="B Yagut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12.8% انرژی -</a:t>
                      </a:r>
                      <a:r>
                        <a:rPr lang="en-US" sz="1400" dirty="0" smtClean="0">
                          <a:cs typeface="B Yagut" pitchFamily="2" charset="-78"/>
                        </a:rPr>
                        <a:t>whey</a:t>
                      </a:r>
                      <a:endParaRPr lang="fa-IR" sz="1400" dirty="0" smtClean="0">
                        <a:cs typeface="B Yagut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59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solidFill>
                            <a:srgbClr val="1212E8"/>
                          </a:solidFill>
                          <a:cs typeface="B Yagut" pitchFamily="2" charset="-78"/>
                        </a:rPr>
                        <a:t>چربی</a:t>
                      </a:r>
                      <a:endParaRPr lang="fa-IR" sz="1400" b="1" dirty="0">
                        <a:solidFill>
                          <a:srgbClr val="1212E8"/>
                        </a:solidFill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32% انرژی – روغن آفتابگردان و روغن نارگیل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49.5% انرژی – روغن کانولا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35% انرژی – روغن آفتابگردان و روغن نارگیل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33% انرژی – روغن آفتابگردان و روغن نارگیل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37% انرژی – روغن آفتابگردان و روغن نارگیل</a:t>
                      </a: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7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solidFill>
                            <a:srgbClr val="1212E8"/>
                          </a:solidFill>
                          <a:cs typeface="B Yagut" pitchFamily="2" charset="-78"/>
                        </a:rPr>
                        <a:t>فیبر غذایی</a:t>
                      </a:r>
                      <a:endParaRPr lang="fa-IR" sz="1400" b="1" dirty="0">
                        <a:solidFill>
                          <a:srgbClr val="1212E8"/>
                        </a:solidFill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اینولین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اینولین، گوارگام هیدرولیز</a:t>
                      </a:r>
                      <a:r>
                        <a:rPr lang="fa-IR" sz="1400" baseline="0" dirty="0" smtClean="0">
                          <a:cs typeface="B Yagut" pitchFamily="2" charset="-78"/>
                        </a:rPr>
                        <a:t> شده، فیبرجودوسر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اینولین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Yagut" pitchFamily="2" charset="-78"/>
                        </a:rPr>
                        <a:t>اینولین، گوارگام هیدرولیز</a:t>
                      </a:r>
                      <a:r>
                        <a:rPr lang="fa-IR" sz="1400" baseline="0" dirty="0" smtClean="0">
                          <a:cs typeface="B Yagut" pitchFamily="2" charset="-78"/>
                        </a:rPr>
                        <a:t> شده، فیبرجودوسر</a:t>
                      </a:r>
                      <a:endParaRPr lang="fa-IR" sz="1400" dirty="0" smtClean="0">
                        <a:cs typeface="B Yagut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Yagut" pitchFamily="2" charset="-78"/>
                        </a:rPr>
                        <a:t>اینولین</a:t>
                      </a:r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11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solidFill>
                            <a:srgbClr val="1212E8"/>
                          </a:solidFill>
                          <a:cs typeface="B Yagut" pitchFamily="2" charset="-78"/>
                        </a:rPr>
                        <a:t>ویتامینها و مواد معدنی</a:t>
                      </a:r>
                      <a:endParaRPr lang="fa-IR" sz="1400" b="1" dirty="0">
                        <a:solidFill>
                          <a:srgbClr val="1212E8"/>
                        </a:solidFill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cs typeface="B Yagut" pitchFamily="2" charset="-78"/>
                        </a:rPr>
                        <a:t>تامین </a:t>
                      </a:r>
                      <a:r>
                        <a:rPr kumimoji="0" lang="en-US" sz="1400" kern="1200" dirty="0" smtClean="0">
                          <a:cs typeface="B Yagut" pitchFamily="2" charset="-78"/>
                        </a:rPr>
                        <a:t>RDA</a:t>
                      </a:r>
                      <a:r>
                        <a:rPr kumimoji="0" lang="fa-IR" sz="1400" kern="1200" dirty="0" smtClean="0">
                          <a:cs typeface="B Yagut" pitchFamily="2" charset="-78"/>
                        </a:rPr>
                        <a:t> در 1800 کیلوکالری</a:t>
                      </a:r>
                      <a:endParaRPr kumimoji="0" lang="en-US" sz="1400" kern="1200" dirty="0" smtClean="0">
                        <a:cs typeface="B Yagut" pitchFamily="2" charset="-78"/>
                      </a:endParaRPr>
                    </a:p>
                    <a:p>
                      <a:pPr algn="ctr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cs typeface="B Yagut" pitchFamily="2" charset="-78"/>
                        </a:rPr>
                        <a:t>تامین </a:t>
                      </a:r>
                      <a:r>
                        <a:rPr kumimoji="0" lang="en-US" sz="1400" kern="1200" dirty="0" smtClean="0">
                          <a:cs typeface="B Yagut" pitchFamily="2" charset="-78"/>
                        </a:rPr>
                        <a:t>RDA</a:t>
                      </a:r>
                      <a:r>
                        <a:rPr kumimoji="0" lang="fa-IR" sz="1400" kern="1200" dirty="0" smtClean="0">
                          <a:cs typeface="B Yagut" pitchFamily="2" charset="-78"/>
                        </a:rPr>
                        <a:t> در 1800 کیلوکالری، تورین</a:t>
                      </a:r>
                      <a:r>
                        <a:rPr kumimoji="0" lang="fa-IR" sz="1400" kern="1200" baseline="0" dirty="0" smtClean="0">
                          <a:cs typeface="B Yagut" pitchFamily="2" charset="-78"/>
                        </a:rPr>
                        <a:t> کارنیتین، میواینوزیتول</a:t>
                      </a:r>
                      <a:endParaRPr kumimoji="0" lang="en-US" sz="1400" kern="1200" dirty="0" smtClean="0">
                        <a:cs typeface="B Yagut" pitchFamily="2" charset="-78"/>
                      </a:endParaRPr>
                    </a:p>
                    <a:p>
                      <a:pPr algn="ctr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 smtClean="0">
                        <a:cs typeface="B Yagut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cs typeface="B Yagut" pitchFamily="2" charset="-78"/>
                        </a:rPr>
                        <a:t>تامین </a:t>
                      </a:r>
                      <a:r>
                        <a:rPr kumimoji="0" lang="en-US" sz="1400" kern="1200" dirty="0" smtClean="0">
                          <a:cs typeface="B Yagut" pitchFamily="2" charset="-78"/>
                        </a:rPr>
                        <a:t>RDA</a:t>
                      </a:r>
                      <a:r>
                        <a:rPr kumimoji="0" lang="fa-IR" sz="1400" kern="1200" dirty="0" smtClean="0">
                          <a:cs typeface="B Yagut" pitchFamily="2" charset="-78"/>
                        </a:rPr>
                        <a:t> در 1800 کیلوکالری</a:t>
                      </a:r>
                      <a:endParaRPr kumimoji="0" lang="en-US" sz="1400" kern="1200" dirty="0" smtClean="0">
                        <a:cs typeface="B Yagut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cs typeface="B Yagut" pitchFamily="2" charset="-78"/>
                        </a:rPr>
                        <a:t>تامین </a:t>
                      </a:r>
                      <a:r>
                        <a:rPr kumimoji="0" lang="en-US" sz="1400" kern="1200" dirty="0" smtClean="0">
                          <a:cs typeface="B Yagut" pitchFamily="2" charset="-78"/>
                        </a:rPr>
                        <a:t>RDA</a:t>
                      </a:r>
                      <a:r>
                        <a:rPr kumimoji="0" lang="fa-IR" sz="1400" kern="1200" dirty="0" smtClean="0">
                          <a:cs typeface="B Yagut" pitchFamily="2" charset="-78"/>
                        </a:rPr>
                        <a:t> در 1800 کیلوکالری</a:t>
                      </a:r>
                      <a:endParaRPr kumimoji="0" lang="en-US" sz="1400" kern="1200" dirty="0" smtClean="0">
                        <a:cs typeface="B Yagut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cs typeface="B Yagut" pitchFamily="2" charset="-78"/>
                        </a:rPr>
                        <a:t>تامین </a:t>
                      </a:r>
                      <a:r>
                        <a:rPr kumimoji="0" lang="en-US" sz="1400" kern="1200" dirty="0" smtClean="0">
                          <a:cs typeface="B Yagut" pitchFamily="2" charset="-78"/>
                        </a:rPr>
                        <a:t>RDA</a:t>
                      </a:r>
                      <a:r>
                        <a:rPr kumimoji="0" lang="fa-IR" sz="1400" kern="1200" dirty="0" smtClean="0">
                          <a:cs typeface="B Yagut" pitchFamily="2" charset="-78"/>
                        </a:rPr>
                        <a:t> در کیلوکالری</a:t>
                      </a:r>
                      <a:endParaRPr kumimoji="0" lang="en-US" sz="1400" kern="1200" dirty="0" smtClean="0">
                        <a:cs typeface="B Yagut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Yagut" pitchFamily="2" charset="-78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066800"/>
            <a:ext cx="2438400" cy="1143000"/>
          </a:xfrm>
        </p:spPr>
        <p:txBody>
          <a:bodyPr/>
          <a:lstStyle/>
          <a:p>
            <a:pPr algn="ctr" eaLnBrk="1" hangingPunct="1"/>
            <a:r>
              <a:rPr lang="fa-IR" altLang="en-US" b="1" smtClean="0">
                <a:cs typeface="Roya" pitchFamily="2" charset="-78"/>
              </a:rPr>
              <a:t>گلوتامین</a:t>
            </a:r>
            <a:endParaRPr lang="en-US" altLang="en-US" b="1" smtClean="0">
              <a:cs typeface="Roya" pitchFamily="2" charset="-7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25564"/>
            <a:ext cx="8610600" cy="4846637"/>
          </a:xfrm>
        </p:spPr>
        <p:txBody>
          <a:bodyPr>
            <a:noAutofit/>
          </a:bodyPr>
          <a:lstStyle/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/>
              <a:t>مواد تشکیل دهنده</a:t>
            </a:r>
            <a:endParaRPr lang="fa-IR" sz="2000" b="1" dirty="0"/>
          </a:p>
          <a:p>
            <a:pPr marL="274320" indent="-274320" algn="r" rtl="1">
              <a:buClr>
                <a:schemeClr val="accent5">
                  <a:lumMod val="50000"/>
                </a:schemeClr>
              </a:buClr>
              <a:buFont typeface="Wingdings 2"/>
              <a:buChar char=""/>
              <a:defRPr/>
            </a:pPr>
            <a:r>
              <a:rPr lang="ar-SA" sz="2000" dirty="0"/>
              <a:t>ال-گلوتامین خالص</a:t>
            </a:r>
            <a:endParaRPr lang="fa-IR" sz="2000" dirty="0"/>
          </a:p>
          <a:p>
            <a:pPr marL="274320" indent="-274320" algn="r" rtl="1">
              <a:buClr>
                <a:schemeClr val="accent5">
                  <a:lumMod val="50000"/>
                </a:schemeClr>
              </a:buClr>
              <a:buNone/>
              <a:defRPr/>
            </a:pPr>
            <a:endParaRPr lang="fa-IR" sz="2000" dirty="0"/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 err="1" smtClean="0"/>
              <a:t>شکل</a:t>
            </a:r>
            <a:r>
              <a:rPr lang="ar-SA" sz="2000" b="1" dirty="0" smtClean="0"/>
              <a:t> </a:t>
            </a:r>
            <a:r>
              <a:rPr lang="ar-SA" sz="2000" b="1" dirty="0"/>
              <a:t>دارویی:</a:t>
            </a:r>
            <a:r>
              <a:rPr lang="fa-IR" sz="2000" dirty="0"/>
              <a:t> </a:t>
            </a:r>
            <a:r>
              <a:rPr lang="en-US" sz="2000" dirty="0"/>
              <a:t> </a:t>
            </a:r>
            <a:r>
              <a:rPr lang="fa-IR" sz="2000" dirty="0"/>
              <a:t>پودر و </a:t>
            </a:r>
            <a:r>
              <a:rPr lang="ar-SA" sz="2000" dirty="0"/>
              <a:t>قرص 1000 میلی گرم</a:t>
            </a:r>
            <a:r>
              <a:rPr lang="fa-IR" sz="2000" dirty="0"/>
              <a:t>ی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sz="2000" b="1" dirty="0"/>
              <a:t>دوز مصرف:0.3 تا0.5 گرم به ازای کیلوگرم وزن بدن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sz="2000" b="1" dirty="0"/>
              <a:t>نکته: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dirty="0"/>
              <a:t>از آنجا که گلوتامین در محلول آبی ناپایدار است باید بلافاصله بعد از تهیه مصرف شود</a:t>
            </a:r>
            <a:r>
              <a:rPr lang="fa-IR" sz="2000" dirty="0"/>
              <a:t>.</a:t>
            </a:r>
          </a:p>
        </p:txBody>
      </p:sp>
      <p:pic>
        <p:nvPicPr>
          <p:cNvPr id="15364" name="Picture 4" descr="Glutam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78689">
            <a:off x="2124075" y="941388"/>
            <a:ext cx="1912938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karen Blue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24000" y="0"/>
            <a:ext cx="1371600" cy="63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838200"/>
            <a:ext cx="2971800" cy="1143000"/>
          </a:xfrm>
        </p:spPr>
        <p:txBody>
          <a:bodyPr/>
          <a:lstStyle/>
          <a:p>
            <a:pPr algn="ctr" eaLnBrk="1" hangingPunct="1"/>
            <a:r>
              <a:rPr lang="fa-IR" altLang="en-US" b="1" smtClean="0">
                <a:cs typeface="Roya" pitchFamily="2" charset="-78"/>
              </a:rPr>
              <a:t>آرژنین</a:t>
            </a:r>
            <a:endParaRPr lang="en-US" altLang="en-US" b="1" smtClean="0">
              <a:cs typeface="Roya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229600" cy="5486400"/>
          </a:xfrm>
        </p:spPr>
        <p:txBody>
          <a:bodyPr>
            <a:noAutofit/>
          </a:bodyPr>
          <a:lstStyle/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>
                <a:cs typeface="+mj-cs"/>
              </a:rPr>
              <a:t>مواد تشکیل دهنده</a:t>
            </a:r>
            <a:r>
              <a:rPr lang="fa-IR" sz="2000" b="1" dirty="0">
                <a:cs typeface="+mj-cs"/>
              </a:rPr>
              <a:t>:</a:t>
            </a:r>
          </a:p>
          <a:p>
            <a:pPr marL="274320" indent="-274320" algn="r" rtl="1">
              <a:buClr>
                <a:schemeClr val="accent5">
                  <a:lumMod val="50000"/>
                </a:schemeClr>
              </a:buClr>
              <a:buFont typeface="Wingdings 2"/>
              <a:buChar char=""/>
              <a:defRPr/>
            </a:pPr>
            <a:r>
              <a:rPr lang="ar-SA" sz="2000" dirty="0">
                <a:cs typeface="+mj-cs"/>
              </a:rPr>
              <a:t>اسید آمینه ال – آرژنین</a:t>
            </a:r>
            <a:endParaRPr lang="fa-IR" sz="2000" dirty="0">
              <a:cs typeface="+mj-cs"/>
            </a:endParaRP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 err="1" smtClean="0">
                <a:cs typeface="+mj-cs"/>
              </a:rPr>
              <a:t>شکل</a:t>
            </a:r>
            <a:r>
              <a:rPr lang="ar-SA" sz="2000" b="1" dirty="0" smtClean="0">
                <a:cs typeface="+mj-cs"/>
              </a:rPr>
              <a:t> </a:t>
            </a:r>
            <a:r>
              <a:rPr lang="ar-SA" sz="2000" b="1" dirty="0">
                <a:cs typeface="+mj-cs"/>
              </a:rPr>
              <a:t>دارویی:</a:t>
            </a:r>
            <a:r>
              <a:rPr lang="fa-IR" sz="2000" dirty="0">
                <a:cs typeface="+mj-cs"/>
              </a:rPr>
              <a:t> </a:t>
            </a:r>
            <a:r>
              <a:rPr lang="ar-SA" sz="2000" dirty="0">
                <a:cs typeface="+mj-cs"/>
              </a:rPr>
              <a:t>قرص های 500 و 1000 میلی گرم</a:t>
            </a:r>
            <a:endParaRPr lang="fa-IR" sz="2000" dirty="0">
              <a:cs typeface="+mj-cs"/>
            </a:endParaRP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sz="2000" b="1" dirty="0">
                <a:cs typeface="+mj-cs"/>
              </a:rPr>
              <a:t>نکته: </a:t>
            </a:r>
            <a:r>
              <a:rPr lang="fa-IR" sz="2000" dirty="0">
                <a:cs typeface="+mj-cs"/>
              </a:rPr>
              <a:t>در بیماران سپتی سمی منع مصرف دارد.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endParaRPr lang="fa-IR" sz="2000" dirty="0">
              <a:cs typeface="+mj-cs"/>
            </a:endParaRP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sz="2000" dirty="0">
                <a:cs typeface="+mj-cs"/>
              </a:rPr>
              <a:t>دوز مصرف:دوز ایمن در مقالات تا </a:t>
            </a:r>
            <a:r>
              <a:rPr lang="en-US" sz="2000" dirty="0" smtClean="0">
                <a:cs typeface="+mj-cs"/>
              </a:rPr>
              <a:t>6-18</a:t>
            </a:r>
            <a:r>
              <a:rPr lang="fa-IR" sz="2000" dirty="0" smtClean="0">
                <a:cs typeface="+mj-cs"/>
              </a:rPr>
              <a:t> </a:t>
            </a:r>
            <a:r>
              <a:rPr lang="fa-IR" sz="2000" dirty="0">
                <a:cs typeface="+mj-cs"/>
              </a:rPr>
              <a:t>گرم در روز می باشد.</a:t>
            </a:r>
            <a:endParaRPr lang="en-US" sz="2000" dirty="0">
              <a:cs typeface="+mj-cs"/>
            </a:endParaRPr>
          </a:p>
        </p:txBody>
      </p:sp>
      <p:pic>
        <p:nvPicPr>
          <p:cNvPr id="16388" name="Picture 4" descr="L-Argi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47542">
            <a:off x="2859926" y="2741557"/>
            <a:ext cx="17478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karen Blue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24000" y="0"/>
            <a:ext cx="1371600" cy="63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4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382000" cy="1143000"/>
          </a:xfrm>
        </p:spPr>
        <p:txBody>
          <a:bodyPr/>
          <a:lstStyle/>
          <a:p>
            <a:pPr algn="ctr" eaLnBrk="1" hangingPunct="1"/>
            <a:r>
              <a:rPr lang="fa-IR" altLang="en-US" sz="4000" b="1">
                <a:cs typeface="Aharoni" panose="02010803020104030203" pitchFamily="2" charset="-79"/>
              </a:rPr>
              <a:t> </a:t>
            </a:r>
            <a:r>
              <a:rPr lang="en-US" altLang="en-US" sz="4000" b="1">
                <a:cs typeface="Aharoni" panose="02010803020104030203" pitchFamily="2" charset="-79"/>
              </a:rPr>
              <a:t>BCAA</a:t>
            </a:r>
            <a:r>
              <a:rPr lang="fa-IR" altLang="en-US" sz="4000" b="1">
                <a:cs typeface="Mitra" pitchFamily="2" charset="-78"/>
              </a:rPr>
              <a:t> ( اسیدهای آمینه شاخه دار )           </a:t>
            </a:r>
            <a:endParaRPr lang="en-US" altLang="en-US" sz="4000" b="1">
              <a:cs typeface="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8229600" cy="4724400"/>
          </a:xfrm>
        </p:spPr>
        <p:txBody>
          <a:bodyPr>
            <a:normAutofit/>
          </a:bodyPr>
          <a:lstStyle/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/>
              <a:t>مواد تشکیل دهنده</a:t>
            </a:r>
            <a:r>
              <a:rPr lang="fa-IR" sz="2000" b="1" dirty="0"/>
              <a:t>:</a:t>
            </a:r>
          </a:p>
          <a:p>
            <a:pPr marL="274320" indent="-274320" algn="r" rtl="1">
              <a:buClr>
                <a:schemeClr val="accent5">
                  <a:lumMod val="50000"/>
                </a:schemeClr>
              </a:buClr>
              <a:buFont typeface="Wingdings 2"/>
              <a:buChar char=""/>
              <a:defRPr/>
            </a:pPr>
            <a:r>
              <a:rPr lang="fa-IR" sz="2000" dirty="0">
                <a:latin typeface="Raavi" pitchFamily="34" charset="0"/>
              </a:rPr>
              <a:t>اسیدهای </a:t>
            </a:r>
            <a:r>
              <a:rPr lang="fa-IR" sz="2000" dirty="0" err="1">
                <a:latin typeface="Raavi" pitchFamily="34" charset="0"/>
              </a:rPr>
              <a:t>آمینه</a:t>
            </a:r>
            <a:r>
              <a:rPr lang="fa-IR" sz="2000" dirty="0">
                <a:latin typeface="Raavi" pitchFamily="34" charset="0"/>
              </a:rPr>
              <a:t> شاخه دار </a:t>
            </a:r>
            <a:endParaRPr lang="en-US" sz="2000" dirty="0">
              <a:latin typeface="Raavi" pitchFamily="34" charset="0"/>
            </a:endParaRP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 err="1" smtClean="0"/>
              <a:t>شکل</a:t>
            </a:r>
            <a:r>
              <a:rPr lang="ar-SA" sz="2000" b="1" dirty="0" smtClean="0"/>
              <a:t> </a:t>
            </a:r>
            <a:r>
              <a:rPr lang="ar-SA" sz="2000" b="1" dirty="0"/>
              <a:t>دارویی:</a:t>
            </a:r>
            <a:r>
              <a:rPr lang="fa-IR" sz="2000" dirty="0"/>
              <a:t> </a:t>
            </a:r>
            <a:r>
              <a:rPr lang="ar-SA" sz="2000" dirty="0"/>
              <a:t>قرص های 1000 میلی گرم</a:t>
            </a:r>
            <a:r>
              <a:rPr lang="fa-IR" sz="2000" dirty="0"/>
              <a:t>ی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endParaRPr lang="en-US" sz="2000" dirty="0"/>
          </a:p>
        </p:txBody>
      </p:sp>
      <p:pic>
        <p:nvPicPr>
          <p:cNvPr id="5" name="Picture 4" descr="G:\karen Blu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524000" y="0"/>
            <a:ext cx="1371600" cy="63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rahpoo\Desktop\BC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0616">
            <a:off x="3218971" y="2796947"/>
            <a:ext cx="1401888" cy="276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88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HMB</a:t>
            </a:r>
            <a:endParaRPr lang="fa-I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 2" panose="05020102010507070707" pitchFamily="18" charset="2"/>
              <a:buNone/>
            </a:pPr>
            <a:r>
              <a:rPr lang="fa-IR" altLang="en-US" sz="2000" b="1" dirty="0"/>
              <a:t>مواد تشکیل دهنده:</a:t>
            </a:r>
          </a:p>
          <a:p>
            <a:pPr algn="r" rtl="1"/>
            <a:r>
              <a:rPr lang="fa-IR" altLang="en-US" sz="2000" dirty="0"/>
              <a:t>کلسیم بتا هیدروکسی بتا متیل بوتیرات</a:t>
            </a:r>
          </a:p>
          <a:p>
            <a:pPr algn="r" rtl="1">
              <a:buFont typeface="Wingdings 2" panose="05020102010507070707" pitchFamily="18" charset="2"/>
              <a:buNone/>
            </a:pPr>
            <a:endParaRPr lang="fa-IR" altLang="en-US" sz="2000" dirty="0"/>
          </a:p>
        </p:txBody>
      </p:sp>
      <p:pic>
        <p:nvPicPr>
          <p:cNvPr id="18436" name="Picture 5" descr="\\Server\Share For All\زمانی\ax\hmb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141">
            <a:off x="2319338" y="555625"/>
            <a:ext cx="149701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77200" y="381000"/>
            <a:ext cx="2057400" cy="1143000"/>
          </a:xfrm>
        </p:spPr>
        <p:txBody>
          <a:bodyPr/>
          <a:lstStyle/>
          <a:p>
            <a:pPr algn="ctr" eaLnBrk="1" hangingPunct="1"/>
            <a:r>
              <a:rPr lang="fa-IR" altLang="en-US" b="1" smtClean="0">
                <a:cs typeface="Mitra" pitchFamily="2" charset="-78"/>
              </a:rPr>
              <a:t>کربومس</a:t>
            </a:r>
            <a:endParaRPr lang="en-US" altLang="en-US" b="1" smtClean="0">
              <a:cs typeface="Mitra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724400"/>
          </a:xfrm>
        </p:spPr>
        <p:txBody>
          <a:bodyPr>
            <a:normAutofit/>
          </a:bodyPr>
          <a:lstStyle/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/>
              <a:t>مواد تشکیل دهنده</a:t>
            </a:r>
            <a:r>
              <a:rPr lang="fa-IR" sz="2000" b="1" dirty="0"/>
              <a:t>:</a:t>
            </a:r>
          </a:p>
          <a:p>
            <a:pPr marL="274320" indent="-274320" algn="r" rtl="1">
              <a:buClr>
                <a:schemeClr val="accent5">
                  <a:lumMod val="50000"/>
                </a:schemeClr>
              </a:buClr>
              <a:buFont typeface="Wingdings 2"/>
              <a:buChar char=""/>
              <a:defRPr/>
            </a:pPr>
            <a:r>
              <a:rPr lang="ar-SA" sz="2000" dirty="0"/>
              <a:t>نسبت ایده آلی از قند های ساده فروکتوز ، گلوکز و کربوهیدراتهای پیچیده</a:t>
            </a:r>
            <a:endParaRPr lang="fa-IR" sz="2000" dirty="0"/>
          </a:p>
          <a:p>
            <a:pPr marL="274320" indent="-274320" algn="r" rtl="1">
              <a:buClr>
                <a:schemeClr val="accent5">
                  <a:lumMod val="50000"/>
                </a:schemeClr>
              </a:buClr>
              <a:buNone/>
              <a:defRPr/>
            </a:pPr>
            <a:endParaRPr lang="fa-IR" sz="2000" dirty="0"/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/>
              <a:t>خواص و موارد مصرف</a:t>
            </a:r>
            <a:r>
              <a:rPr lang="fa-IR" sz="2000" b="1" dirty="0"/>
              <a:t>:</a:t>
            </a:r>
          </a:p>
          <a:p>
            <a:pPr marL="274320" indent="-274320" algn="r" rtl="1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 2"/>
              <a:buChar char=""/>
              <a:defRPr/>
            </a:pPr>
            <a:r>
              <a:rPr lang="ar-SA" sz="2000" dirty="0"/>
              <a:t>قابل استفاده به صورت خوراکی یا گاواژ</a:t>
            </a:r>
            <a:endParaRPr lang="fa-IR" sz="2000" dirty="0"/>
          </a:p>
          <a:p>
            <a:pPr marL="274320" indent="-274320" algn="r" rtl="1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 2"/>
              <a:buChar char=""/>
              <a:defRPr/>
            </a:pPr>
            <a:r>
              <a:rPr lang="ar-SA" sz="2000" dirty="0"/>
              <a:t>تامین انرژی برای افراد با محدودیت دریافت پروتئین</a:t>
            </a:r>
            <a:endParaRPr lang="fa-IR" sz="2000" dirty="0"/>
          </a:p>
          <a:p>
            <a:pPr marL="274320" indent="-274320" algn="r" rtl="1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 2"/>
              <a:buChar char=""/>
              <a:defRPr/>
            </a:pPr>
            <a:r>
              <a:rPr lang="fa-IR" sz="2000" dirty="0"/>
              <a:t>تامین انرژی برای افراد با محدودیت مایعات</a:t>
            </a:r>
          </a:p>
          <a:p>
            <a:pPr marL="274320" indent="-274320" algn="r" rtl="1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fa-IR" sz="1600" b="1" dirty="0"/>
              <a:t>   در نارسایی کلیوی باید دریافت انرژی را از چربی و کربوهیدرات افزایش و دریافت پروتئین را محدود نمود.   </a:t>
            </a:r>
          </a:p>
          <a:p>
            <a:pPr marL="274320" indent="-274320" algn="r" rtl="1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fa-IR" sz="1100" b="1" dirty="0"/>
              <a:t> (نارسایی احتقانی قلب، کلیوی) </a:t>
            </a:r>
            <a:endParaRPr lang="en-US" sz="1100" b="1" dirty="0"/>
          </a:p>
        </p:txBody>
      </p:sp>
      <p:pic>
        <p:nvPicPr>
          <p:cNvPr id="19460" name="Picture 4" descr="CarboMass-Carbohyd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297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karen Blue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524000" y="0"/>
            <a:ext cx="1371600" cy="63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b="1" smtClean="0">
                <a:cs typeface="Roya" pitchFamily="2" charset="-78"/>
              </a:rPr>
              <a:t>اینولین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8229600" cy="4389438"/>
          </a:xfrm>
        </p:spPr>
        <p:txBody>
          <a:bodyPr/>
          <a:lstStyle/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ar-SA" sz="2000" b="1" dirty="0">
                <a:latin typeface="2  Mitra"/>
              </a:rPr>
              <a:t>مواد تشکیل دهنده</a:t>
            </a:r>
            <a:r>
              <a:rPr lang="fa-IR" sz="2000" b="1" dirty="0">
                <a:latin typeface="2  Mitra"/>
              </a:rPr>
              <a:t>: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>
                <a:latin typeface="2  Mitra"/>
              </a:rPr>
              <a:t>اینولین (فیبر محلول)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b="1" dirty="0">
                <a:latin typeface="2  Mitra"/>
              </a:rPr>
              <a:t>خواص و موارد مصرف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>
                <a:latin typeface="2  Mitra"/>
              </a:rPr>
              <a:t>قابل استفاده به صورت خوراکی یا گاواژ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>
                <a:latin typeface="2  Mitra"/>
              </a:rPr>
              <a:t>منبع عالی از فیبر غذا با خاصیت پره بیوتیکی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>
                <a:latin typeface="2  Mitra"/>
              </a:rPr>
              <a:t>تقویت سیستم ایمنی بدن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>
                <a:latin typeface="2  Mitra"/>
              </a:rPr>
              <a:t>کاهش بروز اسهال و یبوست و کمک به رفع آن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>
                <a:latin typeface="2  Mitra"/>
              </a:rPr>
              <a:t>افزایش سنتز ویتامین ها در روده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>
                <a:latin typeface="2  Mitra"/>
              </a:rPr>
              <a:t>افزایش جذب کلسیم و منیزیوم در روده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endParaRPr lang="fa-IR" sz="2000" b="1" dirty="0">
              <a:latin typeface="2  Mitra"/>
            </a:endParaRPr>
          </a:p>
        </p:txBody>
      </p:sp>
      <p:pic>
        <p:nvPicPr>
          <p:cNvPr id="20484" name="Picture 4" descr="\\Server\Share For All\زمانی\ax\inu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675">
            <a:off x="2438400" y="1371600"/>
            <a:ext cx="12890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b="1" smtClean="0">
                <a:cs typeface="Roya" pitchFamily="2" charset="-78"/>
              </a:rPr>
              <a:t>سولوفایبر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 2" panose="05020102010507070707" pitchFamily="18" charset="2"/>
              <a:buNone/>
              <a:defRPr/>
            </a:pPr>
            <a:r>
              <a:rPr lang="fa-IR" sz="2000" b="1" dirty="0">
                <a:ea typeface="Majalla UI"/>
              </a:rPr>
              <a:t>مواد تشکیل دهنده:</a:t>
            </a:r>
          </a:p>
          <a:p>
            <a:pPr algn="r" rtl="1">
              <a:buFont typeface="Wingdings 2" panose="05020102010507070707" pitchFamily="18" charset="2"/>
              <a:buNone/>
              <a:defRPr/>
            </a:pPr>
            <a:r>
              <a:rPr lang="fa-IR" sz="2000" dirty="0">
                <a:ea typeface="Majalla UI"/>
              </a:rPr>
              <a:t>نشاسته مقاوم به جذب (فیبر محلول)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sz="2000" b="1" dirty="0"/>
              <a:t>خواص و موارد مصرف: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/>
              <a:t>قابل استفاده به صورت خوراکی یا گاواژ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/>
              <a:t>منبع عالی از فیبر غذایی با خاصیت پربیوتیکی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/>
              <a:t>کمک به تامین فیبر مورد نیاز روزانه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/>
              <a:t>کاهش بروز اسهال، یبوست و کمک به رفع آن</a:t>
            </a:r>
          </a:p>
          <a:p>
            <a:pPr marL="274320" indent="-274320" algn="r" rtl="1">
              <a:buClr>
                <a:schemeClr val="accent3"/>
              </a:buClr>
              <a:defRPr/>
            </a:pPr>
            <a:r>
              <a:rPr lang="fa-IR" sz="2000" dirty="0"/>
              <a:t>فاقد رنگ، بو، طعم و عارضه گوارشی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sz="2000" b="1" dirty="0"/>
              <a:t>روش مصرف: </a:t>
            </a:r>
            <a:r>
              <a:rPr lang="fa-IR" sz="2000" dirty="0"/>
              <a:t>به طور کلی دوز مصرف فیبر 25 گرم در 2000 کالری می باشد.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endParaRPr lang="fa-IR" sz="2000" b="1" dirty="0"/>
          </a:p>
          <a:p>
            <a:pPr marL="274320" indent="-274320" algn="r" rtl="1">
              <a:buClr>
                <a:schemeClr val="accent3"/>
              </a:buClr>
              <a:defRPr/>
            </a:pPr>
            <a:endParaRPr lang="fa-IR" sz="2000" b="1" dirty="0"/>
          </a:p>
          <a:p>
            <a:pPr marL="274320" indent="-274320" algn="r" rtl="1">
              <a:buClr>
                <a:schemeClr val="accent3"/>
              </a:buClr>
              <a:defRPr/>
            </a:pPr>
            <a:endParaRPr lang="fa-IR" b="1" dirty="0"/>
          </a:p>
          <a:p>
            <a:pPr algn="r" rtl="1">
              <a:defRPr/>
            </a:pPr>
            <a:endParaRPr lang="fa-IR" b="1" dirty="0" smtClean="0">
              <a:ea typeface="Majalla UI"/>
            </a:endParaRPr>
          </a:p>
        </p:txBody>
      </p:sp>
      <p:pic>
        <p:nvPicPr>
          <p:cNvPr id="21508" name="Picture 4" descr="\\Server\Share For All\زمانی\ax\solo fiber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399">
            <a:off x="2133601" y="1295400"/>
            <a:ext cx="170656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ترکیبات محلولهای تغذیه وریدی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sz="3200" b="1" dirty="0" smtClean="0">
                <a:cs typeface="2  Mitra" panose="00000400000000000000" pitchFamily="2" charset="-78"/>
              </a:rPr>
              <a:t>درشت مغذی ها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پروتئین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امولسیون چربی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دکستروز</a:t>
            </a:r>
            <a:endParaRPr lang="fa-IR" dirty="0">
              <a:cs typeface="2  Mitra" panose="00000400000000000000" pitchFamily="2" charset="-78"/>
            </a:endParaRPr>
          </a:p>
          <a:p>
            <a:pPr algn="r" rtl="1"/>
            <a:endParaRPr lang="fa-IR" dirty="0" smtClean="0">
              <a:cs typeface="2  Mitra" panose="00000400000000000000" pitchFamily="2" charset="-78"/>
            </a:endParaRPr>
          </a:p>
          <a:p>
            <a:pPr algn="r" rtl="1"/>
            <a:r>
              <a:rPr lang="fa-IR" sz="3200" b="1" dirty="0" smtClean="0">
                <a:cs typeface="2  Mitra" panose="00000400000000000000" pitchFamily="2" charset="-78"/>
              </a:rPr>
              <a:t>ریز مغذی ها</a:t>
            </a:r>
            <a:endParaRPr lang="fa-IR" sz="3200" b="1" dirty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ویتامین ها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عناصر کمیاب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الکترولیت ها</a:t>
            </a: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67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درشت مغذی ها</a:t>
            </a:r>
            <a:r>
              <a:rPr lang="fa-IR" dirty="0">
                <a:cs typeface="2  Mitra" panose="00000400000000000000" pitchFamily="2" charset="-78"/>
              </a:rPr>
              <a:t/>
            </a:r>
            <a:br>
              <a:rPr lang="fa-IR" dirty="0">
                <a:cs typeface="2  Mitra" panose="00000400000000000000" pitchFamily="2" charset="-78"/>
              </a:rPr>
            </a:br>
            <a:r>
              <a:rPr lang="fa-IR" dirty="0" smtClean="0">
                <a:cs typeface="2  Mitra" panose="00000400000000000000" pitchFamily="2" charset="-78"/>
              </a:rPr>
              <a:t>آمینواسیدها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پروتئین به شکل آمینواسید های کریستالی</a:t>
            </a:r>
          </a:p>
          <a:p>
            <a:pPr algn="r" rtl="1"/>
            <a:endParaRPr lang="fa-IR" dirty="0" smtClean="0">
              <a:cs typeface="2  Mitra" panose="00000400000000000000" pitchFamily="2" charset="-78"/>
            </a:endParaRPr>
          </a:p>
          <a:p>
            <a:pPr algn="r" rtl="1"/>
            <a:r>
              <a:rPr lang="fa-IR" dirty="0">
                <a:cs typeface="2  Mitra" panose="00000400000000000000" pitchFamily="2" charset="-78"/>
              </a:rPr>
              <a:t>1</a:t>
            </a:r>
            <a:r>
              <a:rPr lang="fa-IR" dirty="0" smtClean="0">
                <a:cs typeface="2  Mitra" panose="00000400000000000000" pitchFamily="2" charset="-78"/>
              </a:rPr>
              <a:t>گرم آمینواسید 4 کیلوکالری </a:t>
            </a:r>
          </a:p>
          <a:p>
            <a:pPr marL="0" indent="0" algn="r" rtl="1">
              <a:buNone/>
            </a:pPr>
            <a:r>
              <a:rPr lang="fa-IR" dirty="0">
                <a:cs typeface="2  Mitra" panose="00000400000000000000" pitchFamily="2" charset="-78"/>
              </a:rPr>
              <a:t> </a:t>
            </a:r>
            <a:r>
              <a:rPr lang="fa-IR" dirty="0" smtClean="0">
                <a:cs typeface="2  Mitra" panose="00000400000000000000" pitchFamily="2" charset="-78"/>
              </a:rPr>
              <a:t>                                    پروتئین به عنوان منبع انرژی؟!</a:t>
            </a:r>
            <a:endParaRPr lang="fa-IR" dirty="0">
              <a:cs typeface="2  Mitra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57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اینفترینی چیست؟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54101" y="2476500"/>
            <a:ext cx="9071511" cy="2903540"/>
          </a:xfrm>
        </p:spPr>
        <p:txBody>
          <a:bodyPr>
            <a:normAutofit fontScale="62500" lnSpcReduction="20000"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پروتئین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چربی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هیدرات کربن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اسمولالیته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4101" y="1116000"/>
            <a:ext cx="906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محلولی کامل از لحا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ظ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تغذیه ای، حاوی پروتئین کامل و غلظت بالای انرژی (101 کیلوکالری/100 میلی لیتر) برای شیرخواران 18-0 ماهه و وزن زیر 9 کیلوگرم که به اختلال رشد مبتلا هستند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572250" y="2524743"/>
            <a:ext cx="1676400" cy="1905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572250" y="3334162"/>
            <a:ext cx="1676400" cy="1905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572250" y="4143581"/>
            <a:ext cx="1676400" cy="1905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572250" y="4953000"/>
            <a:ext cx="1676400" cy="1905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52700" y="2343768"/>
            <a:ext cx="3771900" cy="552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مخلوطی از 60% پروتئین وی و 40% کازئین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52700" y="3144280"/>
            <a:ext cx="3771900" cy="552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مخلوط بهینه ای از </a:t>
            </a:r>
            <a:r>
              <a:rPr lang="en-US" dirty="0" smtClean="0">
                <a:cs typeface="B Nazanin" panose="00000400000000000000" pitchFamily="2" charset="-78"/>
              </a:rPr>
              <a:t>LCP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ها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52700" y="3962606"/>
            <a:ext cx="3771900" cy="552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مالتودکسترین و لاکتوز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2700" y="4772025"/>
            <a:ext cx="3771900" cy="552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360 میلی اسمول/1 کیلوگرم آب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96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انواع آمینواسیدها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محلولهای آمینواسید استاندارد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مناسب افراد دارای عملکرد ارگانی نرمال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dirty="0" smtClean="0">
              <a:cs typeface="2  Mitra" panose="00000400000000000000" pitchFamily="2" charset="-78"/>
            </a:endParaRPr>
          </a:p>
          <a:p>
            <a:pPr algn="r" rtl="1"/>
            <a:r>
              <a:rPr lang="fa-IR" dirty="0" smtClean="0">
                <a:cs typeface="2  Mitra" panose="00000400000000000000" pitchFamily="2" charset="-78"/>
              </a:rPr>
              <a:t>محلول های آمینواسید اصلاح شده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مناسب بیماران با نیازهای تغییر یافته به پروتئین</a:t>
            </a: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6946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محلولهای آمینواسید استاندارد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حاوی آمینواسیدهای ضروری-غیرضروری- نیمه ضروری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dirty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در غلظت های 5% - 10% - 20%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حاوی 19 تا 25 % اسیدهای آمینه شاخه دار</a:t>
            </a:r>
            <a:endParaRPr lang="fa-IR" dirty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درحجم 500</a:t>
            </a:r>
            <a:r>
              <a:rPr lang="en-US" dirty="0">
                <a:cs typeface="2  Mitra" panose="00000400000000000000" pitchFamily="2" charset="-78"/>
              </a:rPr>
              <a:t> </a:t>
            </a:r>
            <a:r>
              <a:rPr lang="fa-IR" dirty="0" smtClean="0">
                <a:cs typeface="2  Mitra" panose="00000400000000000000" pitchFamily="2" charset="-78"/>
              </a:rPr>
              <a:t>سی سی</a:t>
            </a:r>
          </a:p>
        </p:txBody>
      </p:sp>
    </p:spTree>
    <p:extLst>
      <p:ext uri="{BB962C8B-B14F-4D97-AF65-F5344CB8AC3E}">
        <p14:creationId xmlns:p14="http://schemas.microsoft.com/office/powerpoint/2010/main" val="2645779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محلول های آمینواسید اصلاح شده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567"/>
          </a:xfrm>
        </p:spPr>
        <p:txBody>
          <a:bodyPr>
            <a:normAutofit fontScale="85000"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cs typeface="2  Mitra" panose="00000400000000000000" pitchFamily="2" charset="-78"/>
              </a:rPr>
              <a:t>فرآورده های آمینواسید طراحی شده برای انسفالوپاتی کبدی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حاوی نسبت بیشترآمینواسیدهای شاخه دار به آروماتیک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2  Mitra" panose="00000400000000000000" pitchFamily="2" charset="-78"/>
              </a:rPr>
              <a:t>در مطالعات مزیتی به آمینواسیدهای استاندارد دیده نشده</a:t>
            </a:r>
          </a:p>
          <a:p>
            <a:pPr marL="0" indent="0" algn="r" rtl="1">
              <a:buNone/>
            </a:pPr>
            <a:endParaRPr lang="fa-IR" dirty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cs typeface="2  Mitra" panose="00000400000000000000" pitchFamily="2" charset="-78"/>
              </a:rPr>
              <a:t>فرآورده های آمینواسید طراحی شده برای بیماران کلیوی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مقادیر بالاتر آمینواسیدهای ضروری وهیستیدین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در مطالعات مزیتی به آمینواسیدهای استاندارد دیده نشده</a:t>
            </a:r>
          </a:p>
          <a:p>
            <a:pPr algn="r" rtl="1"/>
            <a:endParaRPr lang="fa-IR" dirty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cs typeface="2  Mitra" panose="00000400000000000000" pitchFamily="2" charset="-78"/>
              </a:rPr>
              <a:t>فرآورده های آمینواسید طراحی شده برای کودکان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مقدار کمتر فنیل آلانین- متیونین- گلایسین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حاوی تورین- گلوتامات - آسپارتات</a:t>
            </a:r>
          </a:p>
          <a:p>
            <a:pPr algn="r" rtl="1"/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7515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ملاحظات در مورد محلول های آمینواسید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2  Mitra" panose="00000400000000000000" pitchFamily="2" charset="-78"/>
              </a:rPr>
              <a:t>دارا بودن الکترولیت ها</a:t>
            </a:r>
            <a:endParaRPr lang="en-US" dirty="0" smtClean="0">
              <a:cs typeface="2  Mitra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dirty="0" smtClean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حاوی الکترولیت محصول شرکت </a:t>
            </a:r>
            <a:r>
              <a:rPr lang="en-US" dirty="0" smtClean="0">
                <a:cs typeface="2  Mitra" panose="00000400000000000000" pitchFamily="2" charset="-78"/>
              </a:rPr>
              <a:t>B-</a:t>
            </a:r>
            <a:r>
              <a:rPr lang="en-US" dirty="0" err="1" smtClean="0">
                <a:cs typeface="2  Mitra" panose="00000400000000000000" pitchFamily="2" charset="-78"/>
              </a:rPr>
              <a:t>Brun</a:t>
            </a:r>
            <a:endParaRPr lang="fa-IR" dirty="0" smtClean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بدون الکترولیت</a:t>
            </a:r>
            <a:r>
              <a:rPr lang="en-US" dirty="0" smtClean="0">
                <a:cs typeface="2  Mitra" panose="00000400000000000000" pitchFamily="2" charset="-78"/>
              </a:rPr>
              <a:t>  </a:t>
            </a:r>
            <a:r>
              <a:rPr lang="fa-IR" dirty="0" smtClean="0">
                <a:cs typeface="2  Mitra" panose="00000400000000000000" pitchFamily="2" charset="-78"/>
              </a:rPr>
              <a:t>محصول شرکت </a:t>
            </a:r>
            <a:r>
              <a:rPr lang="en-US" dirty="0" smtClean="0">
                <a:cs typeface="2  Mitra" panose="00000400000000000000" pitchFamily="2" charset="-78"/>
              </a:rPr>
              <a:t>B-</a:t>
            </a:r>
            <a:r>
              <a:rPr lang="en-US" dirty="0" err="1" smtClean="0">
                <a:cs typeface="2  Mitra" panose="00000400000000000000" pitchFamily="2" charset="-78"/>
              </a:rPr>
              <a:t>Brun</a:t>
            </a:r>
            <a:r>
              <a:rPr lang="fa-IR" dirty="0" smtClean="0">
                <a:cs typeface="2  Mitra" panose="00000400000000000000" pitchFamily="2" charset="-78"/>
              </a:rPr>
              <a:t> و شرکت </a:t>
            </a:r>
            <a:r>
              <a:rPr lang="en-US" dirty="0" err="1" smtClean="0">
                <a:cs typeface="2  Mitra" panose="00000400000000000000" pitchFamily="2" charset="-78"/>
              </a:rPr>
              <a:t>Fresinius</a:t>
            </a:r>
            <a:r>
              <a:rPr lang="en-US" dirty="0" smtClean="0">
                <a:cs typeface="2  Mitra" panose="00000400000000000000" pitchFamily="2" charset="-78"/>
              </a:rPr>
              <a:t> </a:t>
            </a:r>
            <a:r>
              <a:rPr lang="en-US" dirty="0" err="1" smtClean="0">
                <a:cs typeface="2  Mitra" panose="00000400000000000000" pitchFamily="2" charset="-78"/>
              </a:rPr>
              <a:t>kabi</a:t>
            </a:r>
            <a:endParaRPr lang="fa-IR" dirty="0" smtClean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5177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Aminoplasmal</a:t>
            </a:r>
            <a:r>
              <a:rPr lang="en-US" b="0" dirty="0" smtClean="0"/>
              <a:t> 5, 10%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43800" y="1672392"/>
            <a:ext cx="38100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1" y="1883509"/>
            <a:ext cx="6688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5%		10%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amino acids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50g/l		100 g/l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nitrogen 		8g/l		16.0 g/l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Caloric value(kcal/l)	200		400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440mOsm/l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005064"/>
            <a:ext cx="6688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Taurine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electrolytes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 in new-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infants up to completed 2nd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concentrations (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/l): 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 50, K 25, Mg 2.5, Acetate 35,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45, P 10, Citrate 2</a:t>
            </a:r>
          </a:p>
        </p:txBody>
      </p:sp>
    </p:spTree>
    <p:extLst>
      <p:ext uri="{BB962C8B-B14F-4D97-AF65-F5344CB8AC3E}">
        <p14:creationId xmlns:p14="http://schemas.microsoft.com/office/powerpoint/2010/main" val="40861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minoven® 5%, 10%, 1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13" y="1484784"/>
            <a:ext cx="2808312" cy="53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Aminoven</a:t>
            </a:r>
            <a:r>
              <a:rPr lang="en-US" dirty="0" smtClean="0"/>
              <a:t> 5, 10%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1" y="2426112"/>
            <a:ext cx="6688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5%		10%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amino acids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50g/l		100 g/l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nitrogen 		8g/l		16.0 g/l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Caloric value(kcal/l)	200		400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495mOsm/l	990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504" y="4365105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electrolytes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administration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Aminoven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contraindicated in neonates.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clinical studies in newborns, infants and children</a:t>
            </a:r>
          </a:p>
        </p:txBody>
      </p:sp>
    </p:spTree>
    <p:extLst>
      <p:ext uri="{BB962C8B-B14F-4D97-AF65-F5344CB8AC3E}">
        <p14:creationId xmlns:p14="http://schemas.microsoft.com/office/powerpoint/2010/main" val="11138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Aminoven</a:t>
            </a:r>
            <a:r>
              <a:rPr lang="en-US" dirty="0"/>
              <a:t> </a:t>
            </a:r>
            <a:r>
              <a:rPr lang="en-US" dirty="0" smtClean="0"/>
              <a:t>Infant 10%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6386" name="Picture 2" descr="Aminoven® Infant 1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74" y="1609849"/>
            <a:ext cx="2146883" cy="51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درشت مغذی ها</a:t>
            </a:r>
            <a:br>
              <a:rPr lang="fa-IR" dirty="0" smtClean="0">
                <a:cs typeface="2  Mitra" panose="00000400000000000000" pitchFamily="2" charset="-78"/>
              </a:rPr>
            </a:br>
            <a:r>
              <a:rPr lang="fa-IR" dirty="0" smtClean="0">
                <a:cs typeface="2  Mitra" panose="00000400000000000000" pitchFamily="2" charset="-78"/>
              </a:rPr>
              <a:t>دکستروز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منبع اصلی انرژی درتغذیه وریدی</a:t>
            </a:r>
          </a:p>
          <a:p>
            <a:pPr algn="r" rtl="1"/>
            <a:r>
              <a:rPr lang="fa-IR" dirty="0" smtClean="0">
                <a:cs typeface="2  Mitra" panose="00000400000000000000" pitchFamily="2" charset="-78"/>
              </a:rPr>
              <a:t>1 گرم دکستروز حاوی 3.4 کیلوکالری انرژی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 smtClean="0"/>
              <a:t>Serum 1/3 2/3 . 1 lit&gt;&gt;&gt; 30 gr dextrose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 smtClean="0"/>
              <a:t>Serum dextrose water 5% (D/W 5%) 1 lit &gt;&gt;&gt; 50 gr dextrose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 smtClean="0"/>
              <a:t>Serum dextrose saline (D/S) 1 lit &gt;&gt;&gt; 50 gr D and saline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Serum dextrose water 10% (D/W 10%) 1 lit &gt;&gt;&gt; 100 gr dextrose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Vial dextrose water 20% (D/W 20%) 50 cc &gt;&gt;&gt; 10 gr dextrose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Vial dextrose water 50% (D/W 50%) 50 cc &gt;&gt;&gt; 25 gr dextrose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algn="l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algn="l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55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لیپید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2  Mitra" panose="00000400000000000000" pitchFamily="2" charset="-78"/>
              </a:rPr>
              <a:t>منبع انرژی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2  Mitra" panose="00000400000000000000" pitchFamily="2" charset="-78"/>
              </a:rPr>
              <a:t>منبع اسیدهای چرب ضروری</a:t>
            </a:r>
            <a:endParaRPr lang="fa-IR" dirty="0">
              <a:cs typeface="2 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2  Mitra" panose="00000400000000000000" pitchFamily="2" charset="-78"/>
              </a:rPr>
              <a:t>حاوی فسفولیپیدهای تخم مرغ&gt;&gt;&gt; امولسیون کننده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2  Mitra" panose="00000400000000000000" pitchFamily="2" charset="-78"/>
              </a:rPr>
              <a:t>حاوی گلیسرول &gt;&gt;&gt; ایزوتون کردن امولسیون </a:t>
            </a: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7481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لیپید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انرژی هرمیلی لیتر امولسیون </a:t>
            </a:r>
          </a:p>
          <a:p>
            <a:pPr algn="r" rtl="1"/>
            <a:r>
              <a:rPr lang="fa-IR" dirty="0" smtClean="0">
                <a:cs typeface="2  Mitra" panose="00000400000000000000" pitchFamily="2" charset="-78"/>
              </a:rPr>
              <a:t>10% 1/1 حاوی کیلوکالری</a:t>
            </a:r>
          </a:p>
          <a:p>
            <a:pPr algn="r" rtl="1"/>
            <a:r>
              <a:rPr lang="fa-IR" dirty="0" smtClean="0">
                <a:cs typeface="2  Mitra" panose="00000400000000000000" pitchFamily="2" charset="-78"/>
              </a:rPr>
              <a:t>20%  حاوی 2 کیلوکالری</a:t>
            </a:r>
            <a:endParaRPr lang="fa-IR" dirty="0">
              <a:cs typeface="2  Mitra" panose="00000400000000000000" pitchFamily="2" charset="-78"/>
            </a:endParaRPr>
          </a:p>
          <a:p>
            <a:pPr algn="r" rtl="1"/>
            <a:r>
              <a:rPr lang="fa-IR" dirty="0" smtClean="0">
                <a:cs typeface="2  Mitra" panose="00000400000000000000" pitchFamily="2" charset="-78"/>
              </a:rPr>
              <a:t>30% حاوی 3 کیلوکالری</a:t>
            </a: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27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اینفترینی (</a:t>
            </a:r>
            <a:r>
              <a:rPr lang="en-US" dirty="0" err="1" smtClean="0"/>
              <a:t>Infatrini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54101" y="2895600"/>
            <a:ext cx="9071511" cy="2484440"/>
          </a:xfr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50% انرژی بیشتر نسبت به شیرخشک معمولی (67 کیلوکالری/100 میلی لیتر)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فراهم نمودن نیاز به انرژی در حجم کم (برای شیرخواران بیماری که حجم دریافتی آنها محدود است) مانند بیماریهای قلبی و ریوی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حاوی لاکتوز – منبع غالب انرژی در شیر مادر که علاوه بر تأمین انرژی، فلور نرمال دستگاه گوارش و نیز جذ</a:t>
            </a:r>
            <a:r>
              <a:rPr lang="fa-IR" dirty="0"/>
              <a:t>ب</a:t>
            </a:r>
            <a:r>
              <a:rPr lang="fa-IR" dirty="0" smtClean="0"/>
              <a:t> کلسیم را بهبود میبخشد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1352550"/>
            <a:ext cx="7467600" cy="1257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انرژی بالا در حجم کم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B Nazanin" panose="00000400000000000000" pitchFamily="2" charset="-78"/>
              </a:rPr>
              <a:t>101 کیلوکالری/100 میلی لیتر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94819"/>
            <a:ext cx="2480378" cy="22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ملاحظات در مورد</a:t>
            </a:r>
            <a:r>
              <a:rPr lang="en-US" dirty="0" smtClean="0">
                <a:cs typeface="2  Mitra" panose="00000400000000000000" pitchFamily="2" charset="-78"/>
              </a:rPr>
              <a:t> </a:t>
            </a:r>
            <a:r>
              <a:rPr lang="fa-IR" dirty="0" smtClean="0">
                <a:cs typeface="2  Mitra" panose="00000400000000000000" pitchFamily="2" charset="-78"/>
              </a:rPr>
              <a:t> امولسیون های چربی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پروپوفول &gt;&gt;&gt; داروی بیهوشی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حاوی </a:t>
            </a:r>
            <a:r>
              <a:rPr lang="en-US" dirty="0" smtClean="0">
                <a:cs typeface="2  Mitra" panose="00000400000000000000" pitchFamily="2" charset="-78"/>
              </a:rPr>
              <a:t>LCT</a:t>
            </a:r>
            <a:r>
              <a:rPr lang="fa-IR" dirty="0" smtClean="0">
                <a:cs typeface="2  Mitra" panose="00000400000000000000" pitchFamily="2" charset="-78"/>
              </a:rPr>
              <a:t> از روغن سویا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2  Mitra" panose="00000400000000000000" pitchFamily="2" charset="-78"/>
              </a:rPr>
              <a:t>معادل اینترالیپید 10%</a:t>
            </a: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6776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Lipids</a:t>
            </a:r>
            <a:r>
              <a:rPr lang="en-US" sz="360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13712" name="Group 48"/>
          <p:cNvGrpSpPr>
            <a:grpSpLocks/>
          </p:cNvGrpSpPr>
          <p:nvPr/>
        </p:nvGrpSpPr>
        <p:grpSpPr bwMode="auto">
          <a:xfrm>
            <a:off x="1992313" y="1130330"/>
            <a:ext cx="2374900" cy="3954854"/>
            <a:chOff x="768" y="1157"/>
            <a:chExt cx="1363" cy="1991"/>
          </a:xfrm>
        </p:grpSpPr>
        <p:sp>
          <p:nvSpPr>
            <p:cNvPr id="113713" name="AutoShape 49"/>
            <p:cNvSpPr>
              <a:spLocks noChangeArrowheads="1"/>
            </p:cNvSpPr>
            <p:nvPr/>
          </p:nvSpPr>
          <p:spPr bwMode="gray">
            <a:xfrm>
              <a:off x="768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4" name="AutoShape 50"/>
            <p:cNvSpPr>
              <a:spLocks noChangeArrowheads="1"/>
            </p:cNvSpPr>
            <p:nvPr/>
          </p:nvSpPr>
          <p:spPr bwMode="gray">
            <a:xfrm>
              <a:off x="789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5" name="AutoShape 51"/>
            <p:cNvSpPr>
              <a:spLocks noChangeArrowheads="1"/>
            </p:cNvSpPr>
            <p:nvPr/>
          </p:nvSpPr>
          <p:spPr bwMode="gray">
            <a:xfrm>
              <a:off x="800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6" name="AutoShape 52"/>
            <p:cNvSpPr>
              <a:spLocks noChangeArrowheads="1"/>
            </p:cNvSpPr>
            <p:nvPr/>
          </p:nvSpPr>
          <p:spPr bwMode="gray">
            <a:xfrm>
              <a:off x="800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717" name="Group 53"/>
            <p:cNvGrpSpPr>
              <a:grpSpLocks/>
            </p:cNvGrpSpPr>
            <p:nvPr/>
          </p:nvGrpSpPr>
          <p:grpSpPr bwMode="auto">
            <a:xfrm>
              <a:off x="1237" y="1157"/>
              <a:ext cx="405" cy="392"/>
              <a:chOff x="1289" y="587"/>
              <a:chExt cx="668" cy="647"/>
            </a:xfrm>
          </p:grpSpPr>
          <p:sp>
            <p:nvSpPr>
              <p:cNvPr id="113718" name="Oval 54"/>
              <p:cNvSpPr>
                <a:spLocks noChangeArrowheads="1"/>
              </p:cNvSpPr>
              <p:nvPr/>
            </p:nvSpPr>
            <p:spPr bwMode="gray">
              <a:xfrm>
                <a:off x="1289" y="700"/>
                <a:ext cx="668" cy="43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719" name="Oval 5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720" name="Oval 5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721" name="Oval 5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722" name="Oval 5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13723" name="Text Box 59"/>
            <p:cNvSpPr txBox="1">
              <a:spLocks noChangeArrowheads="1"/>
            </p:cNvSpPr>
            <p:nvPr/>
          </p:nvSpPr>
          <p:spPr bwMode="gray">
            <a:xfrm>
              <a:off x="1349" y="1256"/>
              <a:ext cx="17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24" name="Text Box 60"/>
            <p:cNvSpPr txBox="1">
              <a:spLocks noChangeArrowheads="1"/>
            </p:cNvSpPr>
            <p:nvPr/>
          </p:nvSpPr>
          <p:spPr bwMode="gray">
            <a:xfrm>
              <a:off x="816" y="1634"/>
              <a:ext cx="1296" cy="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MCT/LCT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 Soy bean+50% Coconut(MCT)oil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e.g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Intralipid</a:t>
              </a:r>
              <a:r>
                <a:rPr lang="en-US" sz="2000" b="1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</a:p>
          </p:txBody>
        </p:sp>
      </p:grpSp>
      <p:grpSp>
        <p:nvGrpSpPr>
          <p:cNvPr id="113725" name="Group 61"/>
          <p:cNvGrpSpPr>
            <a:grpSpLocks/>
          </p:cNvGrpSpPr>
          <p:nvPr/>
        </p:nvGrpSpPr>
        <p:grpSpPr bwMode="auto">
          <a:xfrm>
            <a:off x="7248526" y="1706443"/>
            <a:ext cx="2519363" cy="3739279"/>
            <a:chOff x="3748" y="1155"/>
            <a:chExt cx="1363" cy="1991"/>
          </a:xfrm>
        </p:grpSpPr>
        <p:sp>
          <p:nvSpPr>
            <p:cNvPr id="113726" name="AutoShape 62"/>
            <p:cNvSpPr>
              <a:spLocks noChangeArrowheads="1"/>
            </p:cNvSpPr>
            <p:nvPr/>
          </p:nvSpPr>
          <p:spPr bwMode="gray">
            <a:xfrm>
              <a:off x="3748" y="1346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7" name="AutoShape 63"/>
            <p:cNvSpPr>
              <a:spLocks noChangeArrowheads="1"/>
            </p:cNvSpPr>
            <p:nvPr/>
          </p:nvSpPr>
          <p:spPr bwMode="gray">
            <a:xfrm>
              <a:off x="3769" y="1351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8" name="AutoShape 64"/>
            <p:cNvSpPr>
              <a:spLocks noChangeArrowheads="1"/>
            </p:cNvSpPr>
            <p:nvPr/>
          </p:nvSpPr>
          <p:spPr bwMode="gray">
            <a:xfrm>
              <a:off x="3780" y="2651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9" name="AutoShape 65"/>
            <p:cNvSpPr>
              <a:spLocks noChangeArrowheads="1"/>
            </p:cNvSpPr>
            <p:nvPr/>
          </p:nvSpPr>
          <p:spPr bwMode="gray">
            <a:xfrm>
              <a:off x="3780" y="136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730" name="Group 66"/>
            <p:cNvGrpSpPr>
              <a:grpSpLocks/>
            </p:cNvGrpSpPr>
            <p:nvPr/>
          </p:nvGrpSpPr>
          <p:grpSpPr bwMode="auto">
            <a:xfrm>
              <a:off x="4217" y="1155"/>
              <a:ext cx="405" cy="392"/>
              <a:chOff x="1289" y="587"/>
              <a:chExt cx="668" cy="647"/>
            </a:xfrm>
          </p:grpSpPr>
          <p:sp>
            <p:nvSpPr>
              <p:cNvPr id="113731" name="Oval 67"/>
              <p:cNvSpPr>
                <a:spLocks noChangeArrowheads="1"/>
              </p:cNvSpPr>
              <p:nvPr/>
            </p:nvSpPr>
            <p:spPr bwMode="gray">
              <a:xfrm>
                <a:off x="1289" y="688"/>
                <a:ext cx="668" cy="45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732" name="Oval 6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733" name="Oval 6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734" name="Oval 7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735" name="Oval 7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13736" name="Text Box 72"/>
            <p:cNvSpPr txBox="1">
              <a:spLocks noChangeArrowheads="1"/>
            </p:cNvSpPr>
            <p:nvPr/>
          </p:nvSpPr>
          <p:spPr bwMode="gray">
            <a:xfrm>
              <a:off x="3876" y="1210"/>
              <a:ext cx="108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th-TH"/>
            </a:p>
          </p:txBody>
        </p:sp>
        <p:sp>
          <p:nvSpPr>
            <p:cNvPr id="113737" name="Text Box 73"/>
            <p:cNvSpPr txBox="1">
              <a:spLocks noChangeArrowheads="1"/>
            </p:cNvSpPr>
            <p:nvPr/>
          </p:nvSpPr>
          <p:spPr bwMode="gray">
            <a:xfrm>
              <a:off x="3796" y="1632"/>
              <a:ext cx="1296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Mixture </a:t>
              </a:r>
              <a:endPara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soy bean (LCT) +MCT+ Olive oil +Fish 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oil </a:t>
              </a:r>
              <a:endPara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e.g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SMOFlipid</a:t>
              </a:r>
              <a:r>
                <a:rPr lang="en-US" sz="2000" b="1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</a:p>
          </p:txBody>
        </p:sp>
      </p:grpSp>
      <p:grpSp>
        <p:nvGrpSpPr>
          <p:cNvPr id="113738" name="Group 74"/>
          <p:cNvGrpSpPr>
            <a:grpSpLocks/>
          </p:cNvGrpSpPr>
          <p:nvPr/>
        </p:nvGrpSpPr>
        <p:grpSpPr bwMode="auto">
          <a:xfrm>
            <a:off x="4656139" y="1417008"/>
            <a:ext cx="2447925" cy="3812193"/>
            <a:chOff x="2256" y="1157"/>
            <a:chExt cx="1363" cy="1991"/>
          </a:xfrm>
        </p:grpSpPr>
        <p:sp>
          <p:nvSpPr>
            <p:cNvPr id="113739" name="AutoShape 75"/>
            <p:cNvSpPr>
              <a:spLocks noChangeArrowheads="1"/>
            </p:cNvSpPr>
            <p:nvPr/>
          </p:nvSpPr>
          <p:spPr bwMode="gray">
            <a:xfrm>
              <a:off x="2256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0" name="AutoShape 76"/>
            <p:cNvSpPr>
              <a:spLocks noChangeArrowheads="1"/>
            </p:cNvSpPr>
            <p:nvPr/>
          </p:nvSpPr>
          <p:spPr bwMode="gray">
            <a:xfrm>
              <a:off x="2277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1" name="AutoShape 77"/>
            <p:cNvSpPr>
              <a:spLocks noChangeArrowheads="1"/>
            </p:cNvSpPr>
            <p:nvPr/>
          </p:nvSpPr>
          <p:spPr bwMode="gray">
            <a:xfrm>
              <a:off x="2288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2" name="AutoShape 78"/>
            <p:cNvSpPr>
              <a:spLocks noChangeArrowheads="1"/>
            </p:cNvSpPr>
            <p:nvPr/>
          </p:nvSpPr>
          <p:spPr bwMode="gray">
            <a:xfrm>
              <a:off x="2288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3" name="Oval 79"/>
            <p:cNvSpPr>
              <a:spLocks noChangeArrowheads="1"/>
            </p:cNvSpPr>
            <p:nvPr/>
          </p:nvSpPr>
          <p:spPr bwMode="gray">
            <a:xfrm>
              <a:off x="2725" y="1221"/>
              <a:ext cx="405" cy="27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3744" name="Oval 80"/>
            <p:cNvSpPr>
              <a:spLocks noChangeArrowheads="1"/>
            </p:cNvSpPr>
            <p:nvPr/>
          </p:nvSpPr>
          <p:spPr bwMode="gray">
            <a:xfrm>
              <a:off x="2729" y="1157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3745" name="Oval 81"/>
            <p:cNvSpPr>
              <a:spLocks noChangeArrowheads="1"/>
            </p:cNvSpPr>
            <p:nvPr/>
          </p:nvSpPr>
          <p:spPr bwMode="gray">
            <a:xfrm>
              <a:off x="2734" y="1159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3746" name="Oval 82"/>
            <p:cNvSpPr>
              <a:spLocks noChangeArrowheads="1"/>
            </p:cNvSpPr>
            <p:nvPr/>
          </p:nvSpPr>
          <p:spPr bwMode="gray">
            <a:xfrm>
              <a:off x="2738" y="1163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3747" name="Oval 83"/>
            <p:cNvSpPr>
              <a:spLocks noChangeArrowheads="1"/>
            </p:cNvSpPr>
            <p:nvPr/>
          </p:nvSpPr>
          <p:spPr bwMode="gray">
            <a:xfrm>
              <a:off x="2760" y="1173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3748" name="Text Box 84"/>
            <p:cNvSpPr txBox="1">
              <a:spLocks noChangeArrowheads="1"/>
            </p:cNvSpPr>
            <p:nvPr/>
          </p:nvSpPr>
          <p:spPr bwMode="gray">
            <a:xfrm>
              <a:off x="2713" y="1258"/>
              <a:ext cx="42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49" name="Text Box 85"/>
            <p:cNvSpPr txBox="1">
              <a:spLocks noChangeArrowheads="1"/>
            </p:cNvSpPr>
            <p:nvPr/>
          </p:nvSpPr>
          <p:spPr bwMode="gray">
            <a:xfrm>
              <a:off x="2304" y="1634"/>
              <a:ext cx="1296" cy="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MCT/LCT</a:t>
              </a:r>
            </a:p>
            <a:p>
              <a:r>
                <a:rPr lang="en-US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Soy bean+50% Coconut(MCT)oil 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e.g.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Lipofundin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aseline="30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</a:p>
          </p:txBody>
        </p:sp>
      </p:grpSp>
      <p:sp>
        <p:nvSpPr>
          <p:cNvPr id="113751" name="Text Box 87"/>
          <p:cNvSpPr txBox="1">
            <a:spLocks noChangeArrowheads="1"/>
          </p:cNvSpPr>
          <p:nvPr/>
        </p:nvSpPr>
        <p:spPr bwMode="auto">
          <a:xfrm rot="10752911" flipV="1">
            <a:off x="8328739" y="1906252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th-TH" baseline="30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785" y="5478366"/>
            <a:ext cx="8116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When parenteral nutrition with intravenous lipids is indicated, IV lipids that reduce the load of omega-6 fatty acids/soybean oil emulsions should be considered 	(Canadian update 2013)</a:t>
            </a:r>
          </a:p>
        </p:txBody>
      </p:sp>
    </p:spTree>
    <p:extLst>
      <p:ext uri="{BB962C8B-B14F-4D97-AF65-F5344CB8AC3E}">
        <p14:creationId xmlns:p14="http://schemas.microsoft.com/office/powerpoint/2010/main" val="31486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Lipofundin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33307" y="3238601"/>
            <a:ext cx="1525385" cy="15253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1504" y="1412777"/>
            <a:ext cx="6481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ml emulsion contain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Lipofundin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Lipofundin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MCT/LCT 10% MCT/LCT 20%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Soybean oil 		50.0 g 		100.0 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			50.0 g 		100.0 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Glycerol 		25.0 g 		25.0 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 yolk phospholipids 	8.0 g 		12.0 g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88" y="5244240"/>
            <a:ext cx="2847975" cy="1600200"/>
          </a:xfrm>
          <a:prstGeom prst="rect">
            <a:avLst/>
          </a:prstGeom>
        </p:spPr>
      </p:pic>
      <p:pic>
        <p:nvPicPr>
          <p:cNvPr id="9" name="Picture 2" descr="http://www.oil-press-machine.com/uploads/121203/soybean_o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08258"/>
            <a:ext cx="317076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SMOFlipid</a:t>
            </a:r>
            <a:r>
              <a:rPr lang="en-US" dirty="0"/>
              <a:t>® 20 %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1" y="1243477"/>
            <a:ext cx="6190727" cy="479788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Active </a:t>
            </a:r>
            <a:r>
              <a:rPr lang="en-US" dirty="0" smtClean="0"/>
              <a:t>ingredients/l: 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oya-bean </a:t>
            </a:r>
            <a:r>
              <a:rPr lang="en-US" dirty="0"/>
              <a:t>oil, </a:t>
            </a:r>
            <a:r>
              <a:rPr lang="en-US" dirty="0" smtClean="0"/>
              <a:t>60.0 g 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CT </a:t>
            </a:r>
            <a:r>
              <a:rPr lang="en-US" dirty="0"/>
              <a:t>60.0 </a:t>
            </a:r>
            <a:r>
              <a:rPr lang="en-US" dirty="0" smtClean="0"/>
              <a:t>g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live oil 50.0 g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ish oil </a:t>
            </a:r>
            <a:r>
              <a:rPr lang="en-US" dirty="0"/>
              <a:t>30.0 g. </a:t>
            </a:r>
            <a:endParaRPr lang="en-US" dirty="0" smtClean="0"/>
          </a:p>
          <a:p>
            <a:r>
              <a:rPr lang="en-US" dirty="0" smtClean="0"/>
              <a:t>Total energy</a:t>
            </a:r>
            <a:r>
              <a:rPr lang="en-US" dirty="0"/>
              <a:t>: </a:t>
            </a:r>
            <a:r>
              <a:rPr lang="en-US" dirty="0" smtClean="0"/>
              <a:t>2000kcal/l. </a:t>
            </a:r>
          </a:p>
          <a:p>
            <a:r>
              <a:rPr lang="en-US" dirty="0" smtClean="0"/>
              <a:t>Osmolality</a:t>
            </a:r>
            <a:r>
              <a:rPr lang="en-US" dirty="0"/>
              <a:t>: Approx. </a:t>
            </a:r>
            <a:r>
              <a:rPr lang="en-US" dirty="0" smtClean="0"/>
              <a:t>380 </a:t>
            </a:r>
            <a:r>
              <a:rPr lang="en-US" dirty="0" err="1" smtClean="0"/>
              <a:t>mosm</a:t>
            </a:r>
            <a:r>
              <a:rPr lang="en-US" dirty="0" smtClean="0"/>
              <a:t>/kg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170" name="Picture 2" descr="SMOFlipid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48" y="1243476"/>
            <a:ext cx="2738265" cy="56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>
                <a:latin typeface="Times New Roman" panose="02020603050405020304" pitchFamily="18" charset="0"/>
                <a:cs typeface="2  Mitra" panose="00000400000000000000" pitchFamily="2" charset="-78"/>
              </a:rPr>
              <a:t>ریز مغذی ها</a:t>
            </a:r>
            <a:endParaRPr lang="en-US" dirty="0">
              <a:latin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2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Glycophos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Glycophos</a:t>
            </a:r>
            <a:r>
              <a:rPr lang="en-US" dirty="0"/>
              <a:t> must not be given undiluted.</a:t>
            </a:r>
          </a:p>
          <a:p>
            <a:r>
              <a:rPr lang="en-US" dirty="0"/>
              <a:t>Adults:</a:t>
            </a:r>
          </a:p>
          <a:p>
            <a:pPr marL="0" indent="0">
              <a:buNone/>
            </a:pPr>
            <a:r>
              <a:rPr lang="en-US" dirty="0"/>
              <a:t>The recommended dosage is individual. The recommended daily dosage of phosphate during intravenous nutrition would normally be 10-20 </a:t>
            </a:r>
            <a:r>
              <a:rPr lang="en-US" dirty="0" err="1"/>
              <a:t>mmol</a:t>
            </a:r>
            <a:r>
              <a:rPr lang="en-US" dirty="0"/>
              <a:t>. This can be met by using </a:t>
            </a:r>
            <a:r>
              <a:rPr lang="en-US" b="1" u="sng" dirty="0"/>
              <a:t>10-20 ml </a:t>
            </a:r>
            <a:r>
              <a:rPr lang="en-US" dirty="0"/>
              <a:t>of </a:t>
            </a:r>
            <a:r>
              <a:rPr lang="en-US" dirty="0" err="1"/>
              <a:t>Glycophos</a:t>
            </a:r>
            <a:r>
              <a:rPr lang="en-US" dirty="0"/>
              <a:t> added to the infusion solution or to the admixture for which compatibility has been proved.</a:t>
            </a:r>
          </a:p>
          <a:p>
            <a:r>
              <a:rPr lang="en-US" dirty="0"/>
              <a:t>Infants:</a:t>
            </a:r>
          </a:p>
          <a:p>
            <a:pPr marL="0" indent="0">
              <a:buNone/>
            </a:pPr>
            <a:r>
              <a:rPr lang="en-US" dirty="0"/>
              <a:t>The recommended dosage is individual. The recommended dose for infants and neonates is </a:t>
            </a:r>
            <a:r>
              <a:rPr lang="en-US" b="1" u="sng" dirty="0"/>
              <a:t>1.0-1.5 </a:t>
            </a:r>
            <a:r>
              <a:rPr lang="en-US" b="1" u="sng" dirty="0" err="1"/>
              <a:t>mmol</a:t>
            </a:r>
            <a:r>
              <a:rPr lang="en-US" b="1" u="sng" dirty="0"/>
              <a:t>/Kg body weight/day.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10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Glycophos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Contra-indications</a:t>
            </a:r>
          </a:p>
          <a:p>
            <a:pPr marL="0" indent="0">
              <a:buNone/>
            </a:pPr>
            <a:r>
              <a:rPr lang="en-US" dirty="0" err="1"/>
              <a:t>Glycophos</a:t>
            </a:r>
            <a:r>
              <a:rPr lang="en-US" dirty="0"/>
              <a:t> should not be given to patients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 state of dehydration or with </a:t>
            </a:r>
            <a:r>
              <a:rPr lang="en-US" dirty="0" err="1"/>
              <a:t>hypernatraemia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hyperphosphataemia</a:t>
            </a:r>
            <a:r>
              <a:rPr lang="en-US" dirty="0"/>
              <a:t>, severe renal </a:t>
            </a:r>
            <a:r>
              <a:rPr lang="en-US" dirty="0" smtClean="0"/>
              <a:t>insufficiency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or shock.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533" t="22668" r="43698" b="16064"/>
          <a:stretch/>
        </p:blipFill>
        <p:spPr>
          <a:xfrm>
            <a:off x="8603087" y="2228045"/>
            <a:ext cx="1661375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Calcium </a:t>
            </a:r>
            <a:r>
              <a:rPr lang="en-US" b="1" dirty="0" smtClean="0"/>
              <a:t>Gluconate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Usual </a:t>
            </a:r>
            <a:r>
              <a:rPr lang="en-US" b="1" dirty="0" smtClean="0"/>
              <a:t>Adult </a:t>
            </a:r>
            <a:r>
              <a:rPr lang="en-US" b="1" dirty="0"/>
              <a:t>Dose for Hypocalcemia</a:t>
            </a:r>
          </a:p>
          <a:p>
            <a:pPr marL="0" indent="0">
              <a:buNone/>
            </a:pPr>
            <a:r>
              <a:rPr lang="en-US" dirty="0" smtClean="0"/>
              <a:t>Intravenous: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500 </a:t>
            </a:r>
            <a:r>
              <a:rPr lang="en-US" dirty="0"/>
              <a:t>to 2000 mg (5 to 20 mL) IV one time at a rate not to exceed 0.5 to 2 mL/min.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dose may be increased as needed. </a:t>
            </a:r>
          </a:p>
          <a:p>
            <a:r>
              <a:rPr lang="en-US" dirty="0" smtClean="0"/>
              <a:t>The </a:t>
            </a:r>
            <a:r>
              <a:rPr lang="en-US" dirty="0"/>
              <a:t>usual daily dosage ranges from 1000 to 15,000 mg (10 to 150 mL) in divided doses or as a continuous infusion. Doses may be repeated every 1 to 3 days as needed and tolerated to normalize the serum calcium level.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91" y="-201233"/>
            <a:ext cx="2913577" cy="34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44624"/>
            <a:ext cx="8100391" cy="864096"/>
          </a:xfrm>
        </p:spPr>
        <p:txBody>
          <a:bodyPr/>
          <a:lstStyle/>
          <a:p>
            <a:r>
              <a:rPr lang="en-US" dirty="0" smtClean="0"/>
              <a:t>Requirements of Trace </a:t>
            </a:r>
            <a:r>
              <a:rPr lang="en-US" dirty="0"/>
              <a:t>Elements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23592" y="1583643"/>
          <a:ext cx="5976664" cy="4681284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Trace elements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Requirement/day (adult)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2.5-4.0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0.3-0.5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1.0-2.0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1.0-2.0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20-130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Tracutil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47048" y="1955347"/>
            <a:ext cx="38100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5520" y="1628801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2mg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Zinc             3.3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Manganese    0.55mg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0.76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  10mcg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Molybden    10mcg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Selenium      24mcg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Fluoride        570mcg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Iodine           127 mcg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اینفترینی (</a:t>
            </a:r>
            <a:r>
              <a:rPr lang="en-US" dirty="0" err="1" smtClean="0"/>
              <a:t>Infatrini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054100" y="2788817"/>
            <a:ext cx="9071511" cy="2732090"/>
          </a:xfr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تقریباً دو برابر میزان پروتئین شیر خشک معمولی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پروتئین لازم برای جبران کمبود رشد را فراهم میکند </a:t>
            </a:r>
            <a:r>
              <a:rPr lang="fa-IR" baseline="30000" dirty="0" smtClean="0"/>
              <a:t>1</a:t>
            </a:r>
            <a:r>
              <a:rPr lang="fa-IR" dirty="0" smtClean="0"/>
              <a:t> (&gt; 11/5% و &lt;8/9%)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نسبت پروتئین وی بیشتر به کازئین: 60:40 (مشابه شیر مادر)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1352550"/>
            <a:ext cx="7467600" cy="1257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cs typeface="B Nazanin" panose="00000400000000000000" pitchFamily="2" charset="-78"/>
              </a:rPr>
              <a:t>درصد بهینه انرژی حاصل از پروتئین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cs typeface="B Nazanin" panose="00000400000000000000" pitchFamily="2" charset="-78"/>
              </a:rPr>
              <a:t>میزان پروتئین: 2/6 گرم/100 میلی لیتر (10/3 درصد انرژی)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49796" y="6490992"/>
            <a:ext cx="1080120" cy="23083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>
            <a:defPPr>
              <a:defRPr lang="tr-TR"/>
            </a:defPPr>
            <a:lvl1pPr>
              <a:spcBef>
                <a:spcPct val="50000"/>
              </a:spcBef>
              <a:defRPr sz="140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 sz="1050" dirty="0"/>
              <a:t>1) WHO 2007 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5241" y1="38704" x2="65241" y2="38704"/>
                        <a14:foregroundMark x1="60146" y1="39249" x2="60146" y2="39249"/>
                        <a14:foregroundMark x1="43767" y1="52453" x2="43767" y2="52453"/>
                        <a14:foregroundMark x1="41583" y1="49667" x2="41583" y2="49667"/>
                        <a14:foregroundMark x1="39945" y1="53543" x2="39945" y2="53543"/>
                        <a14:foregroundMark x1="37398" y1="58631" x2="37398" y2="58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5" y="4027057"/>
            <a:ext cx="1851291" cy="27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Addamel</a:t>
            </a:r>
            <a:r>
              <a:rPr lang="en-US" b="0" dirty="0" smtClean="0"/>
              <a:t> </a:t>
            </a:r>
            <a:r>
              <a:rPr lang="en-US" b="0" dirty="0"/>
              <a:t>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4338" name="Picture 2" descr="Addamel®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72" y="1412777"/>
            <a:ext cx="2255291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5520" y="1628801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Manganese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molybdate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selenite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fluoride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iodide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528" y="44624"/>
            <a:ext cx="6347713" cy="864096"/>
          </a:xfrm>
        </p:spPr>
        <p:txBody>
          <a:bodyPr/>
          <a:lstStyle/>
          <a:p>
            <a:r>
              <a:rPr lang="en-US" dirty="0" smtClean="0"/>
              <a:t>Vitamin </a:t>
            </a:r>
            <a:r>
              <a:rPr lang="en-US" dirty="0"/>
              <a:t>requirements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268761"/>
          <a:ext cx="6264696" cy="5426837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Thiamine B1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Riboflavin B2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Pyridoxine B6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Cyanocobalamin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Niacin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Folic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Pantothenic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Ascorbic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mg (3)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mg (4)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(400)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mg (100)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 IU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IU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luvit®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00" y="1988841"/>
            <a:ext cx="1800200" cy="51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Soluvit</a:t>
            </a:r>
            <a:r>
              <a:rPr lang="en-US" b="0" dirty="0" smtClean="0"/>
              <a:t> </a:t>
            </a:r>
            <a:r>
              <a:rPr lang="en-US" b="0" dirty="0"/>
              <a:t>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1700808"/>
            <a:ext cx="6347714" cy="48965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Infusion </a:t>
            </a:r>
            <a:r>
              <a:rPr lang="en-US" dirty="0"/>
              <a:t>concentrate </a:t>
            </a:r>
            <a:r>
              <a:rPr lang="en-US" dirty="0" smtClean="0"/>
              <a:t>of water soluble </a:t>
            </a:r>
            <a:r>
              <a:rPr lang="en-US" dirty="0"/>
              <a:t>vitamins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Vitamin </a:t>
            </a:r>
            <a:r>
              <a:rPr lang="en-US" dirty="0"/>
              <a:t>B1 </a:t>
            </a:r>
            <a:r>
              <a:rPr lang="en-US" dirty="0" smtClean="0"/>
              <a:t>			2.5 mg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Vitamin </a:t>
            </a:r>
            <a:r>
              <a:rPr lang="en-US" dirty="0"/>
              <a:t>B2 </a:t>
            </a:r>
            <a:r>
              <a:rPr lang="en-US" dirty="0" smtClean="0"/>
              <a:t>			3.6 mg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Nicotinamide</a:t>
            </a:r>
            <a:r>
              <a:rPr lang="en-US" dirty="0"/>
              <a:t> </a:t>
            </a:r>
            <a:r>
              <a:rPr lang="en-US" dirty="0" smtClean="0"/>
              <a:t>			40 mg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Vitamin </a:t>
            </a:r>
            <a:r>
              <a:rPr lang="en-US" dirty="0"/>
              <a:t>B6 </a:t>
            </a:r>
            <a:r>
              <a:rPr lang="en-US" dirty="0" smtClean="0"/>
              <a:t>			4.0 mg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Pantothenic </a:t>
            </a:r>
            <a:r>
              <a:rPr lang="en-US" dirty="0"/>
              <a:t>acid </a:t>
            </a:r>
            <a:r>
              <a:rPr lang="en-US" dirty="0" smtClean="0"/>
              <a:t>		15.0 mg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Vitamin </a:t>
            </a:r>
            <a:r>
              <a:rPr lang="en-US" dirty="0"/>
              <a:t>C </a:t>
            </a:r>
            <a:r>
              <a:rPr lang="en-US" dirty="0" smtClean="0"/>
              <a:t>			100 mg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Biotin </a:t>
            </a:r>
            <a:r>
              <a:rPr lang="en-US" dirty="0" smtClean="0"/>
              <a:t>				60 </a:t>
            </a:r>
            <a:r>
              <a:rPr lang="el-GR" dirty="0"/>
              <a:t>μ</a:t>
            </a:r>
            <a:r>
              <a:rPr lang="en-US" dirty="0"/>
              <a:t>g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Folic </a:t>
            </a:r>
            <a:r>
              <a:rPr lang="en-US" dirty="0"/>
              <a:t>acid </a:t>
            </a:r>
            <a:r>
              <a:rPr lang="en-US" dirty="0" smtClean="0"/>
              <a:t>			0.4 </a:t>
            </a:r>
            <a:r>
              <a:rPr lang="en-US" dirty="0"/>
              <a:t>mg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Cyanocobalamin</a:t>
            </a:r>
            <a:r>
              <a:rPr lang="en-US" dirty="0" smtClean="0"/>
              <a:t> 		5.0 </a:t>
            </a:r>
            <a:r>
              <a:rPr lang="el-GR" dirty="0" smtClean="0"/>
              <a:t>μ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787D-8E55-4947-8274-DC108E678F9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تغذیه وریدی ترکیبی</a:t>
            </a:r>
            <a:endParaRPr lang="en-US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ترکیب 3 در 1 </a:t>
            </a:r>
            <a:r>
              <a:rPr lang="en-US" dirty="0" smtClean="0">
                <a:cs typeface="2  Mitra" panose="00000400000000000000" pitchFamily="2" charset="-78"/>
              </a:rPr>
              <a:t>TNA</a:t>
            </a:r>
            <a:r>
              <a:rPr lang="fa-IR" dirty="0" smtClean="0">
                <a:cs typeface="2  Mitra" panose="00000400000000000000" pitchFamily="2" charset="-78"/>
              </a:rPr>
              <a:t> یا </a:t>
            </a:r>
            <a:r>
              <a:rPr lang="en-US" dirty="0" smtClean="0">
                <a:cs typeface="2  Mitra" panose="00000400000000000000" pitchFamily="2" charset="-78"/>
              </a:rPr>
              <a:t>3 in 1</a:t>
            </a:r>
            <a:endParaRPr lang="fa-IR" dirty="0" smtClean="0">
              <a:cs typeface="2  Mitra" panose="00000400000000000000" pitchFamily="2" charset="-78"/>
            </a:endParaRPr>
          </a:p>
          <a:p>
            <a:pPr algn="r" rtl="1"/>
            <a:r>
              <a:rPr lang="fa-IR" dirty="0" smtClean="0">
                <a:cs typeface="2  Mitra" panose="00000400000000000000" pitchFamily="2" charset="-78"/>
              </a:rPr>
              <a:t>ترکیب 2 در 1 و امولسیون چربی جدا </a:t>
            </a:r>
            <a:r>
              <a:rPr lang="en-US" dirty="0" smtClean="0">
                <a:cs typeface="2  Mitra" panose="00000400000000000000" pitchFamily="2" charset="-78"/>
              </a:rPr>
              <a:t>2 in 1</a:t>
            </a:r>
          </a:p>
          <a:p>
            <a:pPr algn="r" rtl="1"/>
            <a:r>
              <a:rPr lang="fa-IR" dirty="0" smtClean="0">
                <a:cs typeface="2  Mitra" panose="00000400000000000000" pitchFamily="2" charset="-78"/>
              </a:rPr>
              <a:t>محلول های ترکیبی در اتاق تمیز</a:t>
            </a: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2459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7499" y="1758666"/>
            <a:ext cx="2663570" cy="4561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476" rIns="0" bIns="0" rtlCol="0" anchor="ctr">
            <a:noAutofit/>
          </a:bodyPr>
          <a:lstStyle/>
          <a:p>
            <a:pPr marL="12688" algn="ctr"/>
            <a:r>
              <a:rPr sz="2000" b="1" dirty="0">
                <a:latin typeface="Arial"/>
                <a:cs typeface="Arial"/>
              </a:rPr>
              <a:t>NuT</a:t>
            </a:r>
            <a:r>
              <a:rPr sz="2000" b="1" spc="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Ifle</a:t>
            </a:r>
            <a:r>
              <a:rPr sz="2000" b="1" spc="-5" dirty="0">
                <a:latin typeface="Arial"/>
                <a:cs typeface="Arial"/>
              </a:rPr>
              <a:t>x</a:t>
            </a:r>
            <a:r>
              <a:rPr sz="1900" b="1" spc="22" baseline="25641" dirty="0">
                <a:latin typeface="Arial"/>
                <a:cs typeface="Arial"/>
              </a:rPr>
              <a:t>®</a:t>
            </a:r>
            <a:r>
              <a:rPr sz="1900" b="1" spc="232" baseline="2564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Lip</a:t>
            </a:r>
            <a:r>
              <a:rPr sz="2000" b="1" spc="-1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lang="en-US" sz="2000" b="1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Bag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design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xfrm>
            <a:off x="2122742" y="6473864"/>
            <a:ext cx="1973531" cy="205963"/>
          </a:xfrm>
          <a:prstGeom prst="rect">
            <a:avLst/>
          </a:prstGeom>
        </p:spPr>
        <p:txBody>
          <a:bodyPr vert="horz" wrap="square" lIns="0" tIns="72160" rIns="0" bIns="0" rtlCol="0">
            <a:noAutofit/>
          </a:bodyPr>
          <a:lstStyle/>
          <a:p>
            <a:pPr marL="12688"/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T&amp;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8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linic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 N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iti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8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aseline="10416" dirty="0">
                <a:solidFill>
                  <a:prstClr val="black"/>
                </a:solidFill>
                <a:latin typeface="Arial"/>
                <a:cs typeface="Arial"/>
              </a:rPr>
              <a:pPr marL="12688"/>
              <a:t>54</a:t>
            </a:fld>
            <a:endParaRPr sz="1200" baseline="104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0074" y="2428121"/>
            <a:ext cx="1566545" cy="1222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luc</a:t>
            </a:r>
            <a:r>
              <a:rPr sz="16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688"/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and electro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600" b="1" spc="-3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tes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7"/>
              </a:spcBef>
            </a:pPr>
            <a:endParaRPr sz="90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 marL="12688" marR="605141"/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ids: MCT/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Arial"/>
                <a:cs typeface="Arial"/>
              </a:rPr>
              <a:t>LCT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5613" y="1624082"/>
            <a:ext cx="118681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Filli</a:t>
            </a:r>
            <a:r>
              <a:rPr sz="16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rts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9863" y="3828415"/>
            <a:ext cx="1521460" cy="234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8207"/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Han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>
              <a:lnSpc>
                <a:spcPts val="1400"/>
              </a:lnSpc>
              <a:spcBef>
                <a:spcPts val="41"/>
              </a:spcBef>
            </a:pPr>
            <a:endParaRPr sz="1400">
              <a:solidFill>
                <a:prstClr val="black"/>
              </a:solidFill>
            </a:endParaRPr>
          </a:p>
          <a:p>
            <a:pPr marL="218207"/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Peel seals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45893" marR="12688" indent="-133842">
              <a:lnSpc>
                <a:spcPts val="6350"/>
              </a:lnSpc>
              <a:spcBef>
                <a:spcPts val="330"/>
              </a:spcBef>
            </a:pP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sz="16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6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600" b="1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00" b="1" spc="-2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1600"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0074" y="4793745"/>
            <a:ext cx="1566545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600" b="1" spc="-6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ino</a:t>
            </a:r>
            <a:r>
              <a:rPr sz="1600" b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aci</a:t>
            </a:r>
            <a:r>
              <a:rPr sz="1600" b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688"/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and electro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600" b="1" spc="-3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tes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3975" y="2642111"/>
            <a:ext cx="1512824" cy="76200"/>
          </a:xfrm>
          <a:custGeom>
            <a:avLst/>
            <a:gdLst/>
            <a:ahLst/>
            <a:cxnLst/>
            <a:rect l="l" t="t" r="r" b="b"/>
            <a:pathLst>
              <a:path w="1512824" h="76200">
                <a:moveTo>
                  <a:pt x="1436624" y="0"/>
                </a:moveTo>
                <a:lnTo>
                  <a:pt x="1436624" y="76200"/>
                </a:lnTo>
                <a:lnTo>
                  <a:pt x="1493774" y="47625"/>
                </a:lnTo>
                <a:lnTo>
                  <a:pt x="1449451" y="47625"/>
                </a:lnTo>
                <a:lnTo>
                  <a:pt x="1449451" y="28575"/>
                </a:lnTo>
                <a:lnTo>
                  <a:pt x="1493774" y="28575"/>
                </a:lnTo>
                <a:lnTo>
                  <a:pt x="1436624" y="0"/>
                </a:lnTo>
                <a:close/>
              </a:path>
              <a:path w="1512824" h="76200">
                <a:moveTo>
                  <a:pt x="1436624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436624" y="47625"/>
                </a:lnTo>
                <a:lnTo>
                  <a:pt x="1436624" y="28575"/>
                </a:lnTo>
                <a:close/>
              </a:path>
              <a:path w="1512824" h="76200">
                <a:moveTo>
                  <a:pt x="1493774" y="28575"/>
                </a:moveTo>
                <a:lnTo>
                  <a:pt x="1449451" y="28575"/>
                </a:lnTo>
                <a:lnTo>
                  <a:pt x="1449451" y="47625"/>
                </a:lnTo>
                <a:lnTo>
                  <a:pt x="1493774" y="47625"/>
                </a:lnTo>
                <a:lnTo>
                  <a:pt x="1512824" y="38100"/>
                </a:lnTo>
                <a:lnTo>
                  <a:pt x="1493774" y="28575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63976" y="3271901"/>
            <a:ext cx="2376044" cy="76200"/>
          </a:xfrm>
          <a:custGeom>
            <a:avLst/>
            <a:gdLst/>
            <a:ahLst/>
            <a:cxnLst/>
            <a:rect l="l" t="t" r="r" b="b"/>
            <a:pathLst>
              <a:path w="2376042" h="76200">
                <a:moveTo>
                  <a:pt x="2299842" y="0"/>
                </a:moveTo>
                <a:lnTo>
                  <a:pt x="2299842" y="76200"/>
                </a:lnTo>
                <a:lnTo>
                  <a:pt x="2356992" y="47625"/>
                </a:lnTo>
                <a:lnTo>
                  <a:pt x="2312542" y="47625"/>
                </a:lnTo>
                <a:lnTo>
                  <a:pt x="2312542" y="28575"/>
                </a:lnTo>
                <a:lnTo>
                  <a:pt x="2356992" y="28575"/>
                </a:lnTo>
                <a:lnTo>
                  <a:pt x="2299842" y="0"/>
                </a:lnTo>
                <a:close/>
              </a:path>
              <a:path w="2376042" h="76200">
                <a:moveTo>
                  <a:pt x="2299842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2299842" y="47625"/>
                </a:lnTo>
                <a:lnTo>
                  <a:pt x="2299842" y="28575"/>
                </a:lnTo>
                <a:close/>
              </a:path>
              <a:path w="2376042" h="76200">
                <a:moveTo>
                  <a:pt x="2356992" y="28575"/>
                </a:moveTo>
                <a:lnTo>
                  <a:pt x="2312542" y="28575"/>
                </a:lnTo>
                <a:lnTo>
                  <a:pt x="2312542" y="47625"/>
                </a:lnTo>
                <a:lnTo>
                  <a:pt x="2356992" y="47625"/>
                </a:lnTo>
                <a:lnTo>
                  <a:pt x="2376042" y="38100"/>
                </a:lnTo>
                <a:lnTo>
                  <a:pt x="2356992" y="28575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63982" y="5033899"/>
            <a:ext cx="1584326" cy="76200"/>
          </a:xfrm>
          <a:custGeom>
            <a:avLst/>
            <a:gdLst/>
            <a:ahLst/>
            <a:cxnLst/>
            <a:rect l="l" t="t" r="r" b="b"/>
            <a:pathLst>
              <a:path w="1584325" h="76200">
                <a:moveTo>
                  <a:pt x="1508125" y="0"/>
                </a:moveTo>
                <a:lnTo>
                  <a:pt x="1508125" y="76200"/>
                </a:lnTo>
                <a:lnTo>
                  <a:pt x="1565275" y="47625"/>
                </a:lnTo>
                <a:lnTo>
                  <a:pt x="1520825" y="47625"/>
                </a:lnTo>
                <a:lnTo>
                  <a:pt x="1520825" y="28575"/>
                </a:lnTo>
                <a:lnTo>
                  <a:pt x="1565275" y="28575"/>
                </a:lnTo>
                <a:lnTo>
                  <a:pt x="1508125" y="0"/>
                </a:lnTo>
                <a:close/>
              </a:path>
              <a:path w="1584325" h="76200">
                <a:moveTo>
                  <a:pt x="150812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508125" y="47625"/>
                </a:lnTo>
                <a:lnTo>
                  <a:pt x="1508125" y="28575"/>
                </a:lnTo>
                <a:close/>
              </a:path>
              <a:path w="1584325" h="76200">
                <a:moveTo>
                  <a:pt x="1565275" y="28575"/>
                </a:moveTo>
                <a:lnTo>
                  <a:pt x="1520825" y="28575"/>
                </a:lnTo>
                <a:lnTo>
                  <a:pt x="1520825" y="47625"/>
                </a:lnTo>
                <a:lnTo>
                  <a:pt x="1565275" y="47625"/>
                </a:lnTo>
                <a:lnTo>
                  <a:pt x="1584325" y="38100"/>
                </a:lnTo>
                <a:lnTo>
                  <a:pt x="1565275" y="28575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0275" y="3951478"/>
            <a:ext cx="2375917" cy="76200"/>
          </a:xfrm>
          <a:custGeom>
            <a:avLst/>
            <a:gdLst/>
            <a:ahLst/>
            <a:cxnLst/>
            <a:rect l="l" t="t" r="r" b="b"/>
            <a:pathLst>
              <a:path w="237591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2375915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2375915" h="76200">
                <a:moveTo>
                  <a:pt x="2375916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2375916" y="47625"/>
                </a:lnTo>
                <a:lnTo>
                  <a:pt x="2375916" y="28575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16006" y="1621538"/>
            <a:ext cx="3060191" cy="251713"/>
          </a:xfrm>
          <a:custGeom>
            <a:avLst/>
            <a:gdLst/>
            <a:ahLst/>
            <a:cxnLst/>
            <a:rect l="l" t="t" r="r" b="b"/>
            <a:pathLst>
              <a:path w="3060192" h="251713">
                <a:moveTo>
                  <a:pt x="6858" y="166750"/>
                </a:moveTo>
                <a:lnTo>
                  <a:pt x="0" y="251713"/>
                </a:lnTo>
                <a:lnTo>
                  <a:pt x="72009" y="206248"/>
                </a:lnTo>
                <a:lnTo>
                  <a:pt x="65514" y="202311"/>
                </a:lnTo>
                <a:lnTo>
                  <a:pt x="41021" y="202311"/>
                </a:lnTo>
                <a:lnTo>
                  <a:pt x="24765" y="192404"/>
                </a:lnTo>
                <a:lnTo>
                  <a:pt x="31311" y="181575"/>
                </a:lnTo>
                <a:lnTo>
                  <a:pt x="6858" y="166750"/>
                </a:lnTo>
                <a:close/>
              </a:path>
              <a:path w="3060192" h="251713">
                <a:moveTo>
                  <a:pt x="31311" y="181575"/>
                </a:moveTo>
                <a:lnTo>
                  <a:pt x="24765" y="192404"/>
                </a:lnTo>
                <a:lnTo>
                  <a:pt x="41021" y="202311"/>
                </a:lnTo>
                <a:lnTo>
                  <a:pt x="47595" y="191447"/>
                </a:lnTo>
                <a:lnTo>
                  <a:pt x="31311" y="181575"/>
                </a:lnTo>
                <a:close/>
              </a:path>
              <a:path w="3060192" h="251713">
                <a:moveTo>
                  <a:pt x="47595" y="191447"/>
                </a:moveTo>
                <a:lnTo>
                  <a:pt x="41021" y="202311"/>
                </a:lnTo>
                <a:lnTo>
                  <a:pt x="65514" y="202311"/>
                </a:lnTo>
                <a:lnTo>
                  <a:pt x="47595" y="191447"/>
                </a:lnTo>
                <a:close/>
              </a:path>
              <a:path w="3060192" h="251713">
                <a:moveTo>
                  <a:pt x="3060191" y="0"/>
                </a:moveTo>
                <a:lnTo>
                  <a:pt x="143129" y="0"/>
                </a:lnTo>
                <a:lnTo>
                  <a:pt x="140081" y="1777"/>
                </a:lnTo>
                <a:lnTo>
                  <a:pt x="138303" y="4572"/>
                </a:lnTo>
                <a:lnTo>
                  <a:pt x="31311" y="181575"/>
                </a:lnTo>
                <a:lnTo>
                  <a:pt x="47595" y="191447"/>
                </a:lnTo>
                <a:lnTo>
                  <a:pt x="151919" y="19050"/>
                </a:lnTo>
                <a:lnTo>
                  <a:pt x="146558" y="19050"/>
                </a:lnTo>
                <a:lnTo>
                  <a:pt x="154686" y="14477"/>
                </a:lnTo>
                <a:lnTo>
                  <a:pt x="3060191" y="14477"/>
                </a:lnTo>
                <a:lnTo>
                  <a:pt x="3060191" y="0"/>
                </a:lnTo>
                <a:close/>
              </a:path>
              <a:path w="3060192" h="251713">
                <a:moveTo>
                  <a:pt x="154686" y="14477"/>
                </a:moveTo>
                <a:lnTo>
                  <a:pt x="146558" y="19050"/>
                </a:lnTo>
                <a:lnTo>
                  <a:pt x="151919" y="19050"/>
                </a:lnTo>
                <a:lnTo>
                  <a:pt x="154686" y="14477"/>
                </a:lnTo>
                <a:close/>
              </a:path>
              <a:path w="3060192" h="251713">
                <a:moveTo>
                  <a:pt x="3060191" y="14477"/>
                </a:moveTo>
                <a:lnTo>
                  <a:pt x="154686" y="14477"/>
                </a:lnTo>
                <a:lnTo>
                  <a:pt x="151919" y="19050"/>
                </a:lnTo>
                <a:lnTo>
                  <a:pt x="3060191" y="19050"/>
                </a:lnTo>
                <a:lnTo>
                  <a:pt x="3060191" y="14477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12735" y="1622172"/>
            <a:ext cx="177037" cy="251078"/>
          </a:xfrm>
          <a:custGeom>
            <a:avLst/>
            <a:gdLst/>
            <a:ahLst/>
            <a:cxnLst/>
            <a:rect l="l" t="t" r="r" b="b"/>
            <a:pathLst>
              <a:path w="177037" h="251078">
                <a:moveTo>
                  <a:pt x="125887" y="193739"/>
                </a:moveTo>
                <a:lnTo>
                  <a:pt x="102362" y="209930"/>
                </a:lnTo>
                <a:lnTo>
                  <a:pt x="177037" y="251078"/>
                </a:lnTo>
                <a:lnTo>
                  <a:pt x="170403" y="204215"/>
                </a:lnTo>
                <a:lnTo>
                  <a:pt x="133096" y="204215"/>
                </a:lnTo>
                <a:lnTo>
                  <a:pt x="125887" y="193739"/>
                </a:lnTo>
                <a:close/>
              </a:path>
              <a:path w="177037" h="251078">
                <a:moveTo>
                  <a:pt x="141609" y="182918"/>
                </a:moveTo>
                <a:lnTo>
                  <a:pt x="125887" y="193739"/>
                </a:lnTo>
                <a:lnTo>
                  <a:pt x="133096" y="204215"/>
                </a:lnTo>
                <a:lnTo>
                  <a:pt x="148844" y="193420"/>
                </a:lnTo>
                <a:lnTo>
                  <a:pt x="141609" y="182918"/>
                </a:lnTo>
                <a:close/>
              </a:path>
              <a:path w="177037" h="251078">
                <a:moveTo>
                  <a:pt x="165100" y="166750"/>
                </a:moveTo>
                <a:lnTo>
                  <a:pt x="141609" y="182918"/>
                </a:lnTo>
                <a:lnTo>
                  <a:pt x="148844" y="193420"/>
                </a:lnTo>
                <a:lnTo>
                  <a:pt x="133096" y="204215"/>
                </a:lnTo>
                <a:lnTo>
                  <a:pt x="170403" y="204215"/>
                </a:lnTo>
                <a:lnTo>
                  <a:pt x="165100" y="166750"/>
                </a:lnTo>
                <a:close/>
              </a:path>
              <a:path w="177037" h="251078">
                <a:moveTo>
                  <a:pt x="15621" y="0"/>
                </a:moveTo>
                <a:lnTo>
                  <a:pt x="0" y="10794"/>
                </a:lnTo>
                <a:lnTo>
                  <a:pt x="125887" y="193739"/>
                </a:lnTo>
                <a:lnTo>
                  <a:pt x="141609" y="182918"/>
                </a:lnTo>
                <a:lnTo>
                  <a:pt x="15621" y="0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67071" y="4148964"/>
            <a:ext cx="2809112" cy="369950"/>
          </a:xfrm>
          <a:custGeom>
            <a:avLst/>
            <a:gdLst/>
            <a:ahLst/>
            <a:cxnLst/>
            <a:rect l="l" t="t" r="r" b="b"/>
            <a:pathLst>
              <a:path w="2809112" h="369950">
                <a:moveTo>
                  <a:pt x="28526" y="76215"/>
                </a:moveTo>
                <a:lnTo>
                  <a:pt x="27431" y="362838"/>
                </a:lnTo>
                <a:lnTo>
                  <a:pt x="28448" y="365379"/>
                </a:lnTo>
                <a:lnTo>
                  <a:pt x="32003" y="368935"/>
                </a:lnTo>
                <a:lnTo>
                  <a:pt x="34416" y="369950"/>
                </a:lnTo>
                <a:lnTo>
                  <a:pt x="2809112" y="369950"/>
                </a:lnTo>
                <a:lnTo>
                  <a:pt x="2809112" y="360425"/>
                </a:lnTo>
                <a:lnTo>
                  <a:pt x="46481" y="360425"/>
                </a:lnTo>
                <a:lnTo>
                  <a:pt x="36956" y="350900"/>
                </a:lnTo>
                <a:lnTo>
                  <a:pt x="46518" y="350900"/>
                </a:lnTo>
                <a:lnTo>
                  <a:pt x="47576" y="76310"/>
                </a:lnTo>
                <a:lnTo>
                  <a:pt x="28526" y="76215"/>
                </a:lnTo>
                <a:close/>
              </a:path>
              <a:path w="2809112" h="369950">
                <a:moveTo>
                  <a:pt x="46518" y="350900"/>
                </a:moveTo>
                <a:lnTo>
                  <a:pt x="36956" y="350900"/>
                </a:lnTo>
                <a:lnTo>
                  <a:pt x="46481" y="360425"/>
                </a:lnTo>
                <a:lnTo>
                  <a:pt x="46518" y="350900"/>
                </a:lnTo>
                <a:close/>
              </a:path>
              <a:path w="2809112" h="369950">
                <a:moveTo>
                  <a:pt x="2809112" y="350900"/>
                </a:moveTo>
                <a:lnTo>
                  <a:pt x="46518" y="350900"/>
                </a:lnTo>
                <a:lnTo>
                  <a:pt x="46481" y="360425"/>
                </a:lnTo>
                <a:lnTo>
                  <a:pt x="2809112" y="360425"/>
                </a:lnTo>
                <a:lnTo>
                  <a:pt x="2809112" y="350900"/>
                </a:lnTo>
                <a:close/>
              </a:path>
              <a:path w="2809112" h="369950">
                <a:moveTo>
                  <a:pt x="69787" y="63500"/>
                </a:moveTo>
                <a:lnTo>
                  <a:pt x="28575" y="63500"/>
                </a:lnTo>
                <a:lnTo>
                  <a:pt x="47625" y="63626"/>
                </a:lnTo>
                <a:lnTo>
                  <a:pt x="47576" y="76310"/>
                </a:lnTo>
                <a:lnTo>
                  <a:pt x="76200" y="76454"/>
                </a:lnTo>
                <a:lnTo>
                  <a:pt x="69787" y="63500"/>
                </a:lnTo>
                <a:close/>
              </a:path>
              <a:path w="2809112" h="369950">
                <a:moveTo>
                  <a:pt x="28575" y="63500"/>
                </a:moveTo>
                <a:lnTo>
                  <a:pt x="28526" y="76215"/>
                </a:lnTo>
                <a:lnTo>
                  <a:pt x="47576" y="76310"/>
                </a:lnTo>
                <a:lnTo>
                  <a:pt x="47625" y="63626"/>
                </a:lnTo>
                <a:lnTo>
                  <a:pt x="28575" y="63500"/>
                </a:lnTo>
                <a:close/>
              </a:path>
              <a:path w="2809112" h="369950">
                <a:moveTo>
                  <a:pt x="38353" y="0"/>
                </a:moveTo>
                <a:lnTo>
                  <a:pt x="0" y="76073"/>
                </a:lnTo>
                <a:lnTo>
                  <a:pt x="28526" y="76215"/>
                </a:lnTo>
                <a:lnTo>
                  <a:pt x="28575" y="63500"/>
                </a:lnTo>
                <a:lnTo>
                  <a:pt x="69787" y="63500"/>
                </a:lnTo>
                <a:lnTo>
                  <a:pt x="38353" y="0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93485" y="4181737"/>
            <a:ext cx="76200" cy="327659"/>
          </a:xfrm>
          <a:custGeom>
            <a:avLst/>
            <a:gdLst/>
            <a:ahLst/>
            <a:cxnLst/>
            <a:rect l="l" t="t" r="r" b="b"/>
            <a:pathLst>
              <a:path w="76200" h="327659">
                <a:moveTo>
                  <a:pt x="47625" y="63500"/>
                </a:moveTo>
                <a:lnTo>
                  <a:pt x="28575" y="63500"/>
                </a:lnTo>
                <a:lnTo>
                  <a:pt x="28575" y="327660"/>
                </a:lnTo>
                <a:lnTo>
                  <a:pt x="47625" y="327660"/>
                </a:lnTo>
                <a:lnTo>
                  <a:pt x="47625" y="63500"/>
                </a:lnTo>
                <a:close/>
              </a:path>
              <a:path w="76200" h="327659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27659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26867" y="5219066"/>
            <a:ext cx="2243455" cy="369938"/>
          </a:xfrm>
          <a:custGeom>
            <a:avLst/>
            <a:gdLst/>
            <a:ahLst/>
            <a:cxnLst/>
            <a:rect l="l" t="t" r="r" b="b"/>
            <a:pathLst>
              <a:path w="2243454" h="369938">
                <a:moveTo>
                  <a:pt x="28531" y="293782"/>
                </a:moveTo>
                <a:lnTo>
                  <a:pt x="0" y="293878"/>
                </a:lnTo>
                <a:lnTo>
                  <a:pt x="38353" y="369938"/>
                </a:lnTo>
                <a:lnTo>
                  <a:pt x="69838" y="306451"/>
                </a:lnTo>
                <a:lnTo>
                  <a:pt x="28575" y="306451"/>
                </a:lnTo>
                <a:lnTo>
                  <a:pt x="28531" y="293782"/>
                </a:lnTo>
                <a:close/>
              </a:path>
              <a:path w="2243454" h="369938">
                <a:moveTo>
                  <a:pt x="47581" y="293719"/>
                </a:moveTo>
                <a:lnTo>
                  <a:pt x="28531" y="293782"/>
                </a:lnTo>
                <a:lnTo>
                  <a:pt x="28575" y="306451"/>
                </a:lnTo>
                <a:lnTo>
                  <a:pt x="47625" y="306451"/>
                </a:lnTo>
                <a:lnTo>
                  <a:pt x="47581" y="293719"/>
                </a:lnTo>
                <a:close/>
              </a:path>
              <a:path w="2243454" h="369938">
                <a:moveTo>
                  <a:pt x="76200" y="293624"/>
                </a:moveTo>
                <a:lnTo>
                  <a:pt x="47581" y="293719"/>
                </a:lnTo>
                <a:lnTo>
                  <a:pt x="47625" y="306451"/>
                </a:lnTo>
                <a:lnTo>
                  <a:pt x="69838" y="306451"/>
                </a:lnTo>
                <a:lnTo>
                  <a:pt x="76200" y="293624"/>
                </a:lnTo>
                <a:close/>
              </a:path>
              <a:path w="2243454" h="369938">
                <a:moveTo>
                  <a:pt x="2243454" y="0"/>
                </a:moveTo>
                <a:lnTo>
                  <a:pt x="34543" y="0"/>
                </a:lnTo>
                <a:lnTo>
                  <a:pt x="32130" y="1016"/>
                </a:lnTo>
                <a:lnTo>
                  <a:pt x="30352" y="2793"/>
                </a:lnTo>
                <a:lnTo>
                  <a:pt x="28575" y="4699"/>
                </a:lnTo>
                <a:lnTo>
                  <a:pt x="27559" y="7112"/>
                </a:lnTo>
                <a:lnTo>
                  <a:pt x="28531" y="293782"/>
                </a:lnTo>
                <a:lnTo>
                  <a:pt x="47581" y="293719"/>
                </a:lnTo>
                <a:lnTo>
                  <a:pt x="46641" y="19050"/>
                </a:lnTo>
                <a:lnTo>
                  <a:pt x="37084" y="19050"/>
                </a:lnTo>
                <a:lnTo>
                  <a:pt x="46609" y="9525"/>
                </a:lnTo>
                <a:lnTo>
                  <a:pt x="2243454" y="9525"/>
                </a:lnTo>
                <a:lnTo>
                  <a:pt x="2243454" y="0"/>
                </a:lnTo>
                <a:close/>
              </a:path>
              <a:path w="2243454" h="369938">
                <a:moveTo>
                  <a:pt x="46609" y="9525"/>
                </a:moveTo>
                <a:lnTo>
                  <a:pt x="37084" y="19050"/>
                </a:lnTo>
                <a:lnTo>
                  <a:pt x="46641" y="19050"/>
                </a:lnTo>
                <a:lnTo>
                  <a:pt x="46609" y="9525"/>
                </a:lnTo>
                <a:close/>
              </a:path>
              <a:path w="2243454" h="369938">
                <a:moveTo>
                  <a:pt x="2243454" y="9525"/>
                </a:moveTo>
                <a:lnTo>
                  <a:pt x="46609" y="9525"/>
                </a:lnTo>
                <a:lnTo>
                  <a:pt x="46641" y="19050"/>
                </a:lnTo>
                <a:lnTo>
                  <a:pt x="2243454" y="19050"/>
                </a:lnTo>
                <a:lnTo>
                  <a:pt x="2243454" y="9525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71955" y="5993842"/>
            <a:ext cx="1332229" cy="76200"/>
          </a:xfrm>
          <a:custGeom>
            <a:avLst/>
            <a:gdLst/>
            <a:ahLst/>
            <a:cxnLst/>
            <a:rect l="l" t="t" r="r" b="b"/>
            <a:pathLst>
              <a:path w="1332229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63500" y="47624"/>
                </a:lnTo>
                <a:lnTo>
                  <a:pt x="63500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1332229" h="76200">
                <a:moveTo>
                  <a:pt x="76200" y="28574"/>
                </a:moveTo>
                <a:lnTo>
                  <a:pt x="63500" y="28574"/>
                </a:lnTo>
                <a:lnTo>
                  <a:pt x="63500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1332229" h="76200">
                <a:moveTo>
                  <a:pt x="1332229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1332229" y="47624"/>
                </a:lnTo>
                <a:lnTo>
                  <a:pt x="1332229" y="28574"/>
                </a:lnTo>
                <a:close/>
              </a:path>
            </a:pathLst>
          </a:custGeom>
          <a:solidFill>
            <a:srgbClr val="8307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476" rIns="0" bIns="0" rtlCol="0" anchor="ctr">
            <a:noAutofit/>
          </a:bodyPr>
          <a:lstStyle/>
          <a:p>
            <a:pPr marL="12688"/>
            <a:r>
              <a:rPr sz="2000" b="1" dirty="0">
                <a:latin typeface="Arial"/>
                <a:cs typeface="Arial"/>
              </a:rPr>
              <a:t>NuT</a:t>
            </a:r>
            <a:r>
              <a:rPr sz="2000" b="1" spc="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Iflex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Lip</a:t>
            </a:r>
            <a:r>
              <a:rPr sz="2000" b="1" spc="-1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1900" b="1" spc="22" baseline="25641" dirty="0">
                <a:latin typeface="Arial"/>
                <a:cs typeface="Arial"/>
              </a:rPr>
              <a:t>® </a:t>
            </a:r>
            <a:r>
              <a:rPr sz="1900" b="1" spc="-254" baseline="2564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B. Braun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3-chambe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-bag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122742" y="6473864"/>
            <a:ext cx="1973531" cy="205963"/>
          </a:xfrm>
          <a:prstGeom prst="rect">
            <a:avLst/>
          </a:prstGeom>
        </p:spPr>
        <p:txBody>
          <a:bodyPr vert="horz" wrap="square" lIns="0" tIns="72160" rIns="0" bIns="0" rtlCol="0">
            <a:noAutofit/>
          </a:bodyPr>
          <a:lstStyle/>
          <a:p>
            <a:pPr marL="12688"/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T&amp;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8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linic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 N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iti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8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aseline="10416" dirty="0">
                <a:solidFill>
                  <a:prstClr val="black"/>
                </a:solidFill>
                <a:latin typeface="Arial"/>
                <a:cs typeface="Arial"/>
              </a:rPr>
              <a:pPr marL="12688"/>
              <a:t>55</a:t>
            </a:fld>
            <a:endParaRPr sz="1200" baseline="104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7913" y="6127089"/>
            <a:ext cx="119316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88"/>
            <a:r>
              <a:rPr sz="1200" dirty="0">
                <a:solidFill>
                  <a:srgbClr val="6D6D6D"/>
                </a:solidFill>
                <a:latin typeface="Arial"/>
                <a:cs typeface="Arial"/>
              </a:rPr>
              <a:t>Gra</a:t>
            </a:r>
            <a:r>
              <a:rPr sz="1200" spc="5" dirty="0">
                <a:solidFill>
                  <a:srgbClr val="6D6D6D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6D6D6D"/>
                </a:solidFill>
                <a:latin typeface="Arial"/>
                <a:cs typeface="Arial"/>
              </a:rPr>
              <a:t>hic:</a:t>
            </a:r>
            <a:r>
              <a:rPr sz="1200" spc="-35" dirty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D6D6D"/>
                </a:solidFill>
                <a:latin typeface="Arial"/>
                <a:cs typeface="Arial"/>
              </a:rPr>
              <a:t>B.Braun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8003" y="1268996"/>
            <a:ext cx="6858000" cy="55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524000" y="725487"/>
            <a:ext cx="9144000" cy="5651500"/>
          </a:xfrm>
          <a:custGeom>
            <a:avLst/>
            <a:gdLst/>
            <a:ahLst/>
            <a:cxnLst/>
            <a:rect l="l" t="t" r="r" b="b"/>
            <a:pathLst>
              <a:path w="9144000" h="5651500">
                <a:moveTo>
                  <a:pt x="0" y="5651500"/>
                </a:moveTo>
                <a:lnTo>
                  <a:pt x="9144000" y="5651500"/>
                </a:lnTo>
                <a:lnTo>
                  <a:pt x="9144000" y="0"/>
                </a:lnTo>
                <a:lnTo>
                  <a:pt x="0" y="0"/>
                </a:lnTo>
                <a:lnTo>
                  <a:pt x="0" y="56515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9021" y="3921131"/>
            <a:ext cx="6540501" cy="224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4076" y="1700149"/>
            <a:ext cx="2082800" cy="208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9929" y="1700288"/>
            <a:ext cx="2087627" cy="208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9014" y="1700149"/>
            <a:ext cx="2082800" cy="208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80509" y="225427"/>
            <a:ext cx="1263651" cy="323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22749" y="1200746"/>
            <a:ext cx="2028959" cy="286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88">
              <a:lnSpc>
                <a:spcPts val="2205"/>
              </a:lnSpc>
              <a:spcBef>
                <a:spcPts val="110"/>
              </a:spcBef>
            </a:pPr>
            <a:r>
              <a:rPr sz="2000" b="1" dirty="0">
                <a:latin typeface="Arial"/>
                <a:cs typeface="Arial"/>
              </a:rPr>
              <a:t>NuT</a:t>
            </a:r>
            <a:r>
              <a:rPr sz="2000" b="1" spc="9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Iflex</a:t>
            </a:r>
            <a:r>
              <a:rPr sz="1900" b="1" baseline="26758" dirty="0">
                <a:latin typeface="Arial"/>
                <a:cs typeface="Arial"/>
              </a:rPr>
              <a:t>®</a:t>
            </a:r>
            <a:r>
              <a:rPr sz="1900" b="1" spc="9" baseline="26758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Lip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6087" y="1207787"/>
            <a:ext cx="20508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8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7934" y="1207787"/>
            <a:ext cx="86883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8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xing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1127" y="1207787"/>
            <a:ext cx="130812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8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procedure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910" y="6143307"/>
            <a:ext cx="121579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88">
              <a:lnSpc>
                <a:spcPts val="1325"/>
              </a:lnSpc>
              <a:spcBef>
                <a:spcPts val="66"/>
              </a:spcBef>
            </a:pPr>
            <a:r>
              <a:rPr sz="1200" dirty="0">
                <a:solidFill>
                  <a:srgbClr val="6D6D6D"/>
                </a:solidFill>
                <a:latin typeface="Arial"/>
                <a:cs typeface="Arial"/>
              </a:rPr>
              <a:t>Gra</a:t>
            </a:r>
            <a:r>
              <a:rPr sz="1200" spc="4" dirty="0">
                <a:solidFill>
                  <a:srgbClr val="6D6D6D"/>
                </a:solidFill>
                <a:latin typeface="Arial"/>
                <a:cs typeface="Arial"/>
              </a:rPr>
              <a:t>ph</a:t>
            </a:r>
            <a:r>
              <a:rPr sz="1200" dirty="0">
                <a:solidFill>
                  <a:srgbClr val="6D6D6D"/>
                </a:solidFill>
                <a:latin typeface="Arial"/>
                <a:cs typeface="Arial"/>
              </a:rPr>
              <a:t>ic:</a:t>
            </a:r>
            <a:r>
              <a:rPr sz="1200" spc="-29" dirty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D6D6D"/>
                </a:solidFill>
                <a:latin typeface="Arial"/>
                <a:cs typeface="Arial"/>
              </a:rPr>
              <a:t>B.</a:t>
            </a:r>
            <a:r>
              <a:rPr sz="1200" spc="4" dirty="0">
                <a:solidFill>
                  <a:srgbClr val="6D6D6D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rgbClr val="6D6D6D"/>
                </a:solidFill>
                <a:latin typeface="Arial"/>
                <a:cs typeface="Arial"/>
              </a:rPr>
              <a:t>ra</a:t>
            </a:r>
            <a:r>
              <a:rPr sz="1200" spc="4" dirty="0">
                <a:solidFill>
                  <a:srgbClr val="6D6D6D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6D6D6D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2735" y="6552001"/>
            <a:ext cx="1976275" cy="128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88">
              <a:lnSpc>
                <a:spcPct val="95825"/>
              </a:lnSpc>
              <a:spcBef>
                <a:spcPts val="5"/>
              </a:spcBef>
            </a:pPr>
            <a:r>
              <a:rPr sz="800" spc="-4" dirty="0">
                <a:latin typeface="Arial"/>
                <a:cs typeface="Arial"/>
              </a:rPr>
              <a:t>G</a:t>
            </a:r>
            <a:r>
              <a:rPr sz="800" dirty="0">
                <a:latin typeface="Arial"/>
                <a:cs typeface="Arial"/>
              </a:rPr>
              <a:t>T&amp;</a:t>
            </a:r>
            <a:r>
              <a:rPr sz="800" spc="-4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|</a:t>
            </a:r>
            <a:r>
              <a:rPr sz="800" spc="2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linic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 Nu</a:t>
            </a:r>
            <a:r>
              <a:rPr sz="800" spc="4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4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9" dirty="0">
                <a:latin typeface="Arial"/>
                <a:cs typeface="Arial"/>
              </a:rPr>
              <a:t>M</a:t>
            </a:r>
            <a:r>
              <a:rPr sz="800" spc="-4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B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|</a:t>
            </a:r>
            <a:r>
              <a:rPr sz="800" spc="2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</a:t>
            </a:r>
            <a:r>
              <a:rPr sz="800" spc="-4" dirty="0">
                <a:latin typeface="Arial"/>
                <a:cs typeface="Arial"/>
              </a:rPr>
              <a:t>g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176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Nutriflex Lipid Peri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0" y="1397001"/>
          <a:ext cx="9067800" cy="476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1875ml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mi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no</a:t>
                      </a:r>
                      <a:r>
                        <a:rPr lang="en-US" sz="18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ds (gr)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4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e (gr)</a:t>
                      </a:r>
                    </a:p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Lip</a:t>
                      </a:r>
                      <a:r>
                        <a:rPr lang="en-US" sz="1800" spc="9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ds (gr)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8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ories(kcal)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955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1435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1910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Non</a:t>
                      </a:r>
                      <a:r>
                        <a:rPr lang="en-US" sz="1800" spc="-4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protein</a:t>
                      </a:r>
                      <a:r>
                        <a:rPr lang="en-US" sz="1800" spc="-8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ories(kcal)</a:t>
                      </a:r>
                    </a:p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/>
                        <a:cs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01948" y="283274"/>
            <a:ext cx="2034262" cy="278050"/>
            <a:chOff x="6577948" y="283274"/>
            <a:chExt cx="2034262" cy="278050"/>
          </a:xfrm>
        </p:grpSpPr>
        <p:sp>
          <p:nvSpPr>
            <p:cNvPr id="5" name="object 2"/>
            <p:cNvSpPr/>
            <p:nvPr/>
          </p:nvSpPr>
          <p:spPr>
            <a:xfrm>
              <a:off x="6908217" y="492785"/>
              <a:ext cx="69971" cy="68531"/>
            </a:xfrm>
            <a:custGeom>
              <a:avLst/>
              <a:gdLst/>
              <a:ahLst/>
              <a:cxnLst/>
              <a:rect l="l" t="t" r="r" b="b"/>
              <a:pathLst>
                <a:path w="57823" h="106858">
                  <a:moveTo>
                    <a:pt x="0" y="91960"/>
                  </a:moveTo>
                  <a:lnTo>
                    <a:pt x="1918" y="104427"/>
                  </a:lnTo>
                  <a:lnTo>
                    <a:pt x="12198" y="106082"/>
                  </a:lnTo>
                  <a:lnTo>
                    <a:pt x="30157" y="106858"/>
                  </a:lnTo>
                  <a:lnTo>
                    <a:pt x="41854" y="103983"/>
                  </a:lnTo>
                  <a:lnTo>
                    <a:pt x="50691" y="97353"/>
                  </a:lnTo>
                  <a:lnTo>
                    <a:pt x="24614" y="97353"/>
                  </a:lnTo>
                  <a:lnTo>
                    <a:pt x="8512" y="94935"/>
                  </a:lnTo>
                  <a:lnTo>
                    <a:pt x="0" y="91960"/>
                  </a:lnTo>
                  <a:close/>
                </a:path>
                <a:path w="57823" h="106858">
                  <a:moveTo>
                    <a:pt x="42138" y="0"/>
                  </a:moveTo>
                  <a:lnTo>
                    <a:pt x="2325" y="19912"/>
                  </a:lnTo>
                  <a:lnTo>
                    <a:pt x="1373" y="37611"/>
                  </a:lnTo>
                  <a:lnTo>
                    <a:pt x="10272" y="47109"/>
                  </a:lnTo>
                  <a:lnTo>
                    <a:pt x="21221" y="53581"/>
                  </a:lnTo>
                  <a:lnTo>
                    <a:pt x="34832" y="61215"/>
                  </a:lnTo>
                  <a:lnTo>
                    <a:pt x="43771" y="69122"/>
                  </a:lnTo>
                  <a:lnTo>
                    <a:pt x="47254" y="83757"/>
                  </a:lnTo>
                  <a:lnTo>
                    <a:pt x="39567" y="93860"/>
                  </a:lnTo>
                  <a:lnTo>
                    <a:pt x="24614" y="97353"/>
                  </a:lnTo>
                  <a:lnTo>
                    <a:pt x="50691" y="97353"/>
                  </a:lnTo>
                  <a:lnTo>
                    <a:pt x="51142" y="97015"/>
                  </a:lnTo>
                  <a:lnTo>
                    <a:pt x="56854" y="84710"/>
                  </a:lnTo>
                  <a:lnTo>
                    <a:pt x="57823" y="65825"/>
                  </a:lnTo>
                  <a:lnTo>
                    <a:pt x="49457" y="56171"/>
                  </a:lnTo>
                  <a:lnTo>
                    <a:pt x="38531" y="49377"/>
                  </a:lnTo>
                  <a:lnTo>
                    <a:pt x="20777" y="39598"/>
                  </a:lnTo>
                  <a:lnTo>
                    <a:pt x="11607" y="34772"/>
                  </a:lnTo>
                  <a:lnTo>
                    <a:pt x="11607" y="15951"/>
                  </a:lnTo>
                  <a:lnTo>
                    <a:pt x="19253" y="9791"/>
                  </a:lnTo>
                  <a:lnTo>
                    <a:pt x="53886" y="9791"/>
                  </a:lnTo>
                  <a:lnTo>
                    <a:pt x="53886" y="2705"/>
                  </a:lnTo>
                  <a:lnTo>
                    <a:pt x="50279" y="1968"/>
                  </a:lnTo>
                  <a:lnTo>
                    <a:pt x="42138" y="0"/>
                  </a:lnTo>
                  <a:close/>
                </a:path>
                <a:path w="57823" h="106858">
                  <a:moveTo>
                    <a:pt x="53886" y="9791"/>
                  </a:moveTo>
                  <a:lnTo>
                    <a:pt x="42278" y="9791"/>
                  </a:lnTo>
                  <a:lnTo>
                    <a:pt x="51320" y="13233"/>
                  </a:lnTo>
                  <a:lnTo>
                    <a:pt x="53886" y="14300"/>
                  </a:lnTo>
                  <a:lnTo>
                    <a:pt x="53886" y="9791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>
              <a:off x="7019119" y="493850"/>
              <a:ext cx="80313" cy="66601"/>
            </a:xfrm>
            <a:custGeom>
              <a:avLst/>
              <a:gdLst/>
              <a:ahLst/>
              <a:cxnLst/>
              <a:rect l="l" t="t" r="r" b="b"/>
              <a:pathLst>
                <a:path w="66370" h="103847">
                  <a:moveTo>
                    <a:pt x="11734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11734" y="103847"/>
                  </a:lnTo>
                  <a:lnTo>
                    <a:pt x="11734" y="54800"/>
                  </a:lnTo>
                  <a:lnTo>
                    <a:pt x="66370" y="54800"/>
                  </a:lnTo>
                  <a:lnTo>
                    <a:pt x="66370" y="45008"/>
                  </a:lnTo>
                  <a:lnTo>
                    <a:pt x="11734" y="45008"/>
                  </a:lnTo>
                  <a:lnTo>
                    <a:pt x="11734" y="0"/>
                  </a:lnTo>
                  <a:close/>
                </a:path>
                <a:path w="66370" h="103847">
                  <a:moveTo>
                    <a:pt x="66370" y="54800"/>
                  </a:moveTo>
                  <a:lnTo>
                    <a:pt x="54635" y="54800"/>
                  </a:lnTo>
                  <a:lnTo>
                    <a:pt x="54635" y="103847"/>
                  </a:lnTo>
                  <a:lnTo>
                    <a:pt x="66370" y="103847"/>
                  </a:lnTo>
                  <a:lnTo>
                    <a:pt x="66370" y="54800"/>
                  </a:lnTo>
                  <a:close/>
                </a:path>
                <a:path w="66370" h="103847">
                  <a:moveTo>
                    <a:pt x="66370" y="0"/>
                  </a:moveTo>
                  <a:lnTo>
                    <a:pt x="54635" y="0"/>
                  </a:lnTo>
                  <a:lnTo>
                    <a:pt x="54635" y="45008"/>
                  </a:lnTo>
                  <a:lnTo>
                    <a:pt x="66370" y="45008"/>
                  </a:lnTo>
                  <a:lnTo>
                    <a:pt x="66370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4"/>
            <p:cNvSpPr/>
            <p:nvPr/>
          </p:nvSpPr>
          <p:spPr>
            <a:xfrm>
              <a:off x="7132945" y="493841"/>
              <a:ext cx="97955" cy="66601"/>
            </a:xfrm>
            <a:custGeom>
              <a:avLst/>
              <a:gdLst/>
              <a:ahLst/>
              <a:cxnLst/>
              <a:rect l="l" t="t" r="r" b="b"/>
              <a:pathLst>
                <a:path w="80949" h="103847">
                  <a:moveTo>
                    <a:pt x="47396" y="0"/>
                  </a:moveTo>
                  <a:lnTo>
                    <a:pt x="33096" y="0"/>
                  </a:lnTo>
                  <a:lnTo>
                    <a:pt x="0" y="103847"/>
                  </a:lnTo>
                  <a:lnTo>
                    <a:pt x="11747" y="103847"/>
                  </a:lnTo>
                  <a:lnTo>
                    <a:pt x="21831" y="71780"/>
                  </a:lnTo>
                  <a:lnTo>
                    <a:pt x="70588" y="71780"/>
                  </a:lnTo>
                  <a:lnTo>
                    <a:pt x="67429" y="62001"/>
                  </a:lnTo>
                  <a:lnTo>
                    <a:pt x="24968" y="62001"/>
                  </a:lnTo>
                  <a:lnTo>
                    <a:pt x="40182" y="10680"/>
                  </a:lnTo>
                  <a:lnTo>
                    <a:pt x="50847" y="10680"/>
                  </a:lnTo>
                  <a:lnTo>
                    <a:pt x="47396" y="0"/>
                  </a:lnTo>
                  <a:close/>
                </a:path>
                <a:path w="80949" h="103847">
                  <a:moveTo>
                    <a:pt x="70588" y="71780"/>
                  </a:moveTo>
                  <a:lnTo>
                    <a:pt x="58839" y="71780"/>
                  </a:lnTo>
                  <a:lnTo>
                    <a:pt x="69215" y="103847"/>
                  </a:lnTo>
                  <a:lnTo>
                    <a:pt x="80949" y="103847"/>
                  </a:lnTo>
                  <a:lnTo>
                    <a:pt x="70588" y="71780"/>
                  </a:lnTo>
                  <a:close/>
                </a:path>
                <a:path w="80949" h="103847">
                  <a:moveTo>
                    <a:pt x="50847" y="10680"/>
                  </a:moveTo>
                  <a:lnTo>
                    <a:pt x="40474" y="10680"/>
                  </a:lnTo>
                  <a:lnTo>
                    <a:pt x="55676" y="62001"/>
                  </a:lnTo>
                  <a:lnTo>
                    <a:pt x="67429" y="62001"/>
                  </a:lnTo>
                  <a:lnTo>
                    <a:pt x="50847" y="1068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5"/>
            <p:cNvSpPr/>
            <p:nvPr/>
          </p:nvSpPr>
          <p:spPr>
            <a:xfrm>
              <a:off x="7264431" y="493841"/>
              <a:ext cx="74659" cy="66601"/>
            </a:xfrm>
            <a:custGeom>
              <a:avLst/>
              <a:gdLst/>
              <a:ahLst/>
              <a:cxnLst/>
              <a:rect l="l" t="t" r="r" b="b"/>
              <a:pathLst>
                <a:path w="61696" h="103847">
                  <a:moveTo>
                    <a:pt x="0" y="0"/>
                  </a:moveTo>
                  <a:lnTo>
                    <a:pt x="0" y="103847"/>
                  </a:lnTo>
                  <a:lnTo>
                    <a:pt x="11747" y="103847"/>
                  </a:lnTo>
                  <a:lnTo>
                    <a:pt x="11747" y="57658"/>
                  </a:lnTo>
                  <a:lnTo>
                    <a:pt x="46536" y="57658"/>
                  </a:lnTo>
                  <a:lnTo>
                    <a:pt x="42558" y="54132"/>
                  </a:lnTo>
                  <a:lnTo>
                    <a:pt x="37769" y="52235"/>
                  </a:lnTo>
                  <a:lnTo>
                    <a:pt x="48569" y="47866"/>
                  </a:lnTo>
                  <a:lnTo>
                    <a:pt x="11747" y="47866"/>
                  </a:lnTo>
                  <a:lnTo>
                    <a:pt x="11747" y="9779"/>
                  </a:lnTo>
                  <a:lnTo>
                    <a:pt x="48646" y="9779"/>
                  </a:lnTo>
                  <a:lnTo>
                    <a:pt x="44890" y="5144"/>
                  </a:lnTo>
                  <a:lnTo>
                    <a:pt x="34117" y="763"/>
                  </a:lnTo>
                  <a:lnTo>
                    <a:pt x="25912" y="0"/>
                  </a:lnTo>
                  <a:lnTo>
                    <a:pt x="0" y="0"/>
                  </a:lnTo>
                  <a:close/>
                </a:path>
                <a:path w="61696" h="103847">
                  <a:moveTo>
                    <a:pt x="46536" y="57658"/>
                  </a:moveTo>
                  <a:lnTo>
                    <a:pt x="22567" y="57658"/>
                  </a:lnTo>
                  <a:lnTo>
                    <a:pt x="36472" y="61215"/>
                  </a:lnTo>
                  <a:lnTo>
                    <a:pt x="42919" y="72057"/>
                  </a:lnTo>
                  <a:lnTo>
                    <a:pt x="49961" y="103847"/>
                  </a:lnTo>
                  <a:lnTo>
                    <a:pt x="61696" y="103847"/>
                  </a:lnTo>
                  <a:lnTo>
                    <a:pt x="55676" y="75399"/>
                  </a:lnTo>
                  <a:lnTo>
                    <a:pt x="52071" y="62563"/>
                  </a:lnTo>
                  <a:lnTo>
                    <a:pt x="46536" y="57658"/>
                  </a:lnTo>
                  <a:close/>
                </a:path>
                <a:path w="61696" h="103847">
                  <a:moveTo>
                    <a:pt x="48646" y="9779"/>
                  </a:moveTo>
                  <a:lnTo>
                    <a:pt x="20472" y="9779"/>
                  </a:lnTo>
                  <a:lnTo>
                    <a:pt x="35160" y="10887"/>
                  </a:lnTo>
                  <a:lnTo>
                    <a:pt x="45461" y="18646"/>
                  </a:lnTo>
                  <a:lnTo>
                    <a:pt x="42961" y="36475"/>
                  </a:lnTo>
                  <a:lnTo>
                    <a:pt x="34347" y="45106"/>
                  </a:lnTo>
                  <a:lnTo>
                    <a:pt x="22391" y="47755"/>
                  </a:lnTo>
                  <a:lnTo>
                    <a:pt x="11747" y="47866"/>
                  </a:lnTo>
                  <a:lnTo>
                    <a:pt x="48569" y="47866"/>
                  </a:lnTo>
                  <a:lnTo>
                    <a:pt x="48778" y="47781"/>
                  </a:lnTo>
                  <a:lnTo>
                    <a:pt x="57018" y="37476"/>
                  </a:lnTo>
                  <a:lnTo>
                    <a:pt x="53950" y="16322"/>
                  </a:lnTo>
                  <a:lnTo>
                    <a:pt x="48646" y="9779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6"/>
            <p:cNvSpPr/>
            <p:nvPr/>
          </p:nvSpPr>
          <p:spPr>
            <a:xfrm>
              <a:off x="7386609" y="493843"/>
              <a:ext cx="0" cy="66600"/>
            </a:xfrm>
            <a:custGeom>
              <a:avLst/>
              <a:gdLst/>
              <a:ahLst/>
              <a:cxnLst/>
              <a:rect l="l" t="t" r="r" b="b"/>
              <a:pathLst>
                <a:path h="103846">
                  <a:moveTo>
                    <a:pt x="0" y="0"/>
                  </a:moveTo>
                  <a:lnTo>
                    <a:pt x="0" y="103846"/>
                  </a:lnTo>
                </a:path>
              </a:pathLst>
            </a:custGeom>
            <a:ln w="13021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7"/>
            <p:cNvSpPr/>
            <p:nvPr/>
          </p:nvSpPr>
          <p:spPr>
            <a:xfrm>
              <a:off x="7442158" y="493850"/>
              <a:ext cx="83770" cy="66601"/>
            </a:xfrm>
            <a:custGeom>
              <a:avLst/>
              <a:gdLst/>
              <a:ahLst/>
              <a:cxnLst/>
              <a:rect l="l" t="t" r="r" b="b"/>
              <a:pathLst>
                <a:path w="69227" h="103847">
                  <a:moveTo>
                    <a:pt x="15049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11137" y="103847"/>
                  </a:lnTo>
                  <a:lnTo>
                    <a:pt x="11137" y="16383"/>
                  </a:lnTo>
                  <a:lnTo>
                    <a:pt x="23029" y="16383"/>
                  </a:lnTo>
                  <a:lnTo>
                    <a:pt x="15049" y="0"/>
                  </a:lnTo>
                  <a:close/>
                </a:path>
                <a:path w="69227" h="103847">
                  <a:moveTo>
                    <a:pt x="23029" y="16383"/>
                  </a:moveTo>
                  <a:lnTo>
                    <a:pt x="11430" y="16383"/>
                  </a:lnTo>
                  <a:lnTo>
                    <a:pt x="54178" y="103847"/>
                  </a:lnTo>
                  <a:lnTo>
                    <a:pt x="69227" y="103847"/>
                  </a:lnTo>
                  <a:lnTo>
                    <a:pt x="69227" y="87731"/>
                  </a:lnTo>
                  <a:lnTo>
                    <a:pt x="57785" y="87731"/>
                  </a:lnTo>
                  <a:lnTo>
                    <a:pt x="23029" y="16383"/>
                  </a:lnTo>
                  <a:close/>
                </a:path>
                <a:path w="69227" h="103847">
                  <a:moveTo>
                    <a:pt x="69227" y="0"/>
                  </a:moveTo>
                  <a:lnTo>
                    <a:pt x="58089" y="0"/>
                  </a:lnTo>
                  <a:lnTo>
                    <a:pt x="58089" y="87731"/>
                  </a:lnTo>
                  <a:lnTo>
                    <a:pt x="69227" y="87731"/>
                  </a:lnTo>
                  <a:lnTo>
                    <a:pt x="69227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7567080" y="492776"/>
              <a:ext cx="86505" cy="68227"/>
            </a:xfrm>
            <a:custGeom>
              <a:avLst/>
              <a:gdLst/>
              <a:ahLst/>
              <a:cxnLst/>
              <a:rect l="l" t="t" r="r" b="b"/>
              <a:pathLst>
                <a:path w="71487" h="106383">
                  <a:moveTo>
                    <a:pt x="38271" y="0"/>
                  </a:moveTo>
                  <a:lnTo>
                    <a:pt x="5371" y="21286"/>
                  </a:lnTo>
                  <a:lnTo>
                    <a:pt x="0" y="50742"/>
                  </a:lnTo>
                  <a:lnTo>
                    <a:pt x="902" y="65282"/>
                  </a:lnTo>
                  <a:lnTo>
                    <a:pt x="18987" y="98934"/>
                  </a:lnTo>
                  <a:lnTo>
                    <a:pt x="50440" y="106383"/>
                  </a:lnTo>
                  <a:lnTo>
                    <a:pt x="64459" y="101729"/>
                  </a:lnTo>
                  <a:lnTo>
                    <a:pt x="71269" y="97356"/>
                  </a:lnTo>
                  <a:lnTo>
                    <a:pt x="51179" y="97356"/>
                  </a:lnTo>
                  <a:lnTo>
                    <a:pt x="35581" y="96928"/>
                  </a:lnTo>
                  <a:lnTo>
                    <a:pt x="23670" y="90753"/>
                  </a:lnTo>
                  <a:lnTo>
                    <a:pt x="16767" y="79205"/>
                  </a:lnTo>
                  <a:lnTo>
                    <a:pt x="13576" y="64811"/>
                  </a:lnTo>
                  <a:lnTo>
                    <a:pt x="12800" y="50100"/>
                  </a:lnTo>
                  <a:lnTo>
                    <a:pt x="13977" y="35864"/>
                  </a:lnTo>
                  <a:lnTo>
                    <a:pt x="18474" y="22928"/>
                  </a:lnTo>
                  <a:lnTo>
                    <a:pt x="27747" y="13589"/>
                  </a:lnTo>
                  <a:lnTo>
                    <a:pt x="43252" y="10143"/>
                  </a:lnTo>
                  <a:lnTo>
                    <a:pt x="64494" y="10143"/>
                  </a:lnTo>
                  <a:lnTo>
                    <a:pt x="53947" y="2821"/>
                  </a:lnTo>
                  <a:lnTo>
                    <a:pt x="38271" y="0"/>
                  </a:lnTo>
                  <a:close/>
                </a:path>
                <a:path w="71487" h="106383">
                  <a:moveTo>
                    <a:pt x="71487" y="46810"/>
                  </a:moveTo>
                  <a:lnTo>
                    <a:pt x="35977" y="46810"/>
                  </a:lnTo>
                  <a:lnTo>
                    <a:pt x="35977" y="56602"/>
                  </a:lnTo>
                  <a:lnTo>
                    <a:pt x="59764" y="56602"/>
                  </a:lnTo>
                  <a:lnTo>
                    <a:pt x="59764" y="91654"/>
                  </a:lnTo>
                  <a:lnTo>
                    <a:pt x="57948" y="93317"/>
                  </a:lnTo>
                  <a:lnTo>
                    <a:pt x="51179" y="97356"/>
                  </a:lnTo>
                  <a:lnTo>
                    <a:pt x="71269" y="97356"/>
                  </a:lnTo>
                  <a:lnTo>
                    <a:pt x="71487" y="97216"/>
                  </a:lnTo>
                  <a:lnTo>
                    <a:pt x="71487" y="46810"/>
                  </a:lnTo>
                  <a:close/>
                </a:path>
                <a:path w="71487" h="106383">
                  <a:moveTo>
                    <a:pt x="64494" y="10143"/>
                  </a:moveTo>
                  <a:lnTo>
                    <a:pt x="43252" y="10143"/>
                  </a:lnTo>
                  <a:lnTo>
                    <a:pt x="55368" y="17652"/>
                  </a:lnTo>
                  <a:lnTo>
                    <a:pt x="58850" y="29957"/>
                  </a:lnTo>
                  <a:lnTo>
                    <a:pt x="71169" y="22192"/>
                  </a:lnTo>
                  <a:lnTo>
                    <a:pt x="65117" y="10575"/>
                  </a:lnTo>
                  <a:lnTo>
                    <a:pt x="64494" y="10143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9"/>
            <p:cNvSpPr/>
            <p:nvPr/>
          </p:nvSpPr>
          <p:spPr>
            <a:xfrm>
              <a:off x="7761220" y="493850"/>
              <a:ext cx="62471" cy="66601"/>
            </a:xfrm>
            <a:custGeom>
              <a:avLst/>
              <a:gdLst/>
              <a:ahLst/>
              <a:cxnLst/>
              <a:rect l="l" t="t" r="r" b="b"/>
              <a:pathLst>
                <a:path w="51625" h="103847">
                  <a:moveTo>
                    <a:pt x="50253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51625" y="103847"/>
                  </a:lnTo>
                  <a:lnTo>
                    <a:pt x="51625" y="94068"/>
                  </a:lnTo>
                  <a:lnTo>
                    <a:pt x="11747" y="94068"/>
                  </a:lnTo>
                  <a:lnTo>
                    <a:pt x="11747" y="54317"/>
                  </a:lnTo>
                  <a:lnTo>
                    <a:pt x="48463" y="54317"/>
                  </a:lnTo>
                  <a:lnTo>
                    <a:pt x="48463" y="44551"/>
                  </a:lnTo>
                  <a:lnTo>
                    <a:pt x="11747" y="44551"/>
                  </a:lnTo>
                  <a:lnTo>
                    <a:pt x="11747" y="9779"/>
                  </a:lnTo>
                  <a:lnTo>
                    <a:pt x="50253" y="9779"/>
                  </a:lnTo>
                  <a:lnTo>
                    <a:pt x="50253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0"/>
            <p:cNvSpPr/>
            <p:nvPr/>
          </p:nvSpPr>
          <p:spPr>
            <a:xfrm>
              <a:off x="7846431" y="493841"/>
              <a:ext cx="94528" cy="66601"/>
            </a:xfrm>
            <a:custGeom>
              <a:avLst/>
              <a:gdLst/>
              <a:ahLst/>
              <a:cxnLst/>
              <a:rect l="l" t="t" r="r" b="b"/>
              <a:pathLst>
                <a:path w="78117" h="103847">
                  <a:moveTo>
                    <a:pt x="15951" y="0"/>
                  </a:moveTo>
                  <a:lnTo>
                    <a:pt x="3187" y="0"/>
                  </a:lnTo>
                  <a:lnTo>
                    <a:pt x="32664" y="49352"/>
                  </a:lnTo>
                  <a:lnTo>
                    <a:pt x="0" y="103847"/>
                  </a:lnTo>
                  <a:lnTo>
                    <a:pt x="12788" y="103847"/>
                  </a:lnTo>
                  <a:lnTo>
                    <a:pt x="39141" y="60210"/>
                  </a:lnTo>
                  <a:lnTo>
                    <a:pt x="51971" y="60210"/>
                  </a:lnTo>
                  <a:lnTo>
                    <a:pt x="45466" y="49352"/>
                  </a:lnTo>
                  <a:lnTo>
                    <a:pt x="51727" y="38823"/>
                  </a:lnTo>
                  <a:lnTo>
                    <a:pt x="39141" y="38823"/>
                  </a:lnTo>
                  <a:lnTo>
                    <a:pt x="15951" y="0"/>
                  </a:lnTo>
                  <a:close/>
                </a:path>
                <a:path w="78117" h="103847">
                  <a:moveTo>
                    <a:pt x="51971" y="60210"/>
                  </a:moveTo>
                  <a:lnTo>
                    <a:pt x="39141" y="60210"/>
                  </a:lnTo>
                  <a:lnTo>
                    <a:pt x="65328" y="103847"/>
                  </a:lnTo>
                  <a:lnTo>
                    <a:pt x="78117" y="103847"/>
                  </a:lnTo>
                  <a:lnTo>
                    <a:pt x="51971" y="60210"/>
                  </a:lnTo>
                  <a:close/>
                </a:path>
                <a:path w="78117" h="103847">
                  <a:moveTo>
                    <a:pt x="74815" y="0"/>
                  </a:moveTo>
                  <a:lnTo>
                    <a:pt x="62026" y="0"/>
                  </a:lnTo>
                  <a:lnTo>
                    <a:pt x="39141" y="38823"/>
                  </a:lnTo>
                  <a:lnTo>
                    <a:pt x="51727" y="38823"/>
                  </a:lnTo>
                  <a:lnTo>
                    <a:pt x="74815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1"/>
            <p:cNvSpPr/>
            <p:nvPr/>
          </p:nvSpPr>
          <p:spPr>
            <a:xfrm>
              <a:off x="7972814" y="493841"/>
              <a:ext cx="68210" cy="66601"/>
            </a:xfrm>
            <a:custGeom>
              <a:avLst/>
              <a:gdLst/>
              <a:ahLst/>
              <a:cxnLst/>
              <a:rect l="l" t="t" r="r" b="b"/>
              <a:pathLst>
                <a:path w="56368" h="103847">
                  <a:moveTo>
                    <a:pt x="0" y="0"/>
                  </a:moveTo>
                  <a:lnTo>
                    <a:pt x="0" y="103847"/>
                  </a:lnTo>
                  <a:lnTo>
                    <a:pt x="11760" y="103847"/>
                  </a:lnTo>
                  <a:lnTo>
                    <a:pt x="11760" y="57492"/>
                  </a:lnTo>
                  <a:lnTo>
                    <a:pt x="24104" y="57492"/>
                  </a:lnTo>
                  <a:lnTo>
                    <a:pt x="39206" y="55382"/>
                  </a:lnTo>
                  <a:lnTo>
                    <a:pt x="50381" y="48534"/>
                  </a:lnTo>
                  <a:lnTo>
                    <a:pt x="50778" y="47713"/>
                  </a:lnTo>
                  <a:lnTo>
                    <a:pt x="11760" y="47713"/>
                  </a:lnTo>
                  <a:lnTo>
                    <a:pt x="11760" y="9779"/>
                  </a:lnTo>
                  <a:lnTo>
                    <a:pt x="47885" y="9779"/>
                  </a:lnTo>
                  <a:lnTo>
                    <a:pt x="42905" y="4249"/>
                  </a:lnTo>
                  <a:lnTo>
                    <a:pt x="31769" y="466"/>
                  </a:lnTo>
                  <a:lnTo>
                    <a:pt x="0" y="0"/>
                  </a:lnTo>
                  <a:close/>
                </a:path>
                <a:path w="56368" h="103847">
                  <a:moveTo>
                    <a:pt x="47885" y="9779"/>
                  </a:moveTo>
                  <a:lnTo>
                    <a:pt x="21539" y="9779"/>
                  </a:lnTo>
                  <a:lnTo>
                    <a:pt x="34058" y="11158"/>
                  </a:lnTo>
                  <a:lnTo>
                    <a:pt x="44128" y="20813"/>
                  </a:lnTo>
                  <a:lnTo>
                    <a:pt x="42425" y="37765"/>
                  </a:lnTo>
                  <a:lnTo>
                    <a:pt x="34496" y="46075"/>
                  </a:lnTo>
                  <a:lnTo>
                    <a:pt x="11760" y="47713"/>
                  </a:lnTo>
                  <a:lnTo>
                    <a:pt x="50778" y="47713"/>
                  </a:lnTo>
                  <a:lnTo>
                    <a:pt x="56368" y="36169"/>
                  </a:lnTo>
                  <a:lnTo>
                    <a:pt x="52542" y="14950"/>
                  </a:lnTo>
                  <a:lnTo>
                    <a:pt x="47885" y="9779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2"/>
            <p:cNvSpPr/>
            <p:nvPr/>
          </p:nvSpPr>
          <p:spPr>
            <a:xfrm>
              <a:off x="8076827" y="493850"/>
              <a:ext cx="62442" cy="66601"/>
            </a:xfrm>
            <a:custGeom>
              <a:avLst/>
              <a:gdLst/>
              <a:ahLst/>
              <a:cxnLst/>
              <a:rect l="l" t="t" r="r" b="b"/>
              <a:pathLst>
                <a:path w="51600" h="103847">
                  <a:moveTo>
                    <a:pt x="50241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51600" y="103847"/>
                  </a:lnTo>
                  <a:lnTo>
                    <a:pt x="51600" y="94068"/>
                  </a:lnTo>
                  <a:lnTo>
                    <a:pt x="11722" y="94068"/>
                  </a:lnTo>
                  <a:lnTo>
                    <a:pt x="11722" y="54317"/>
                  </a:lnTo>
                  <a:lnTo>
                    <a:pt x="48450" y="54317"/>
                  </a:lnTo>
                  <a:lnTo>
                    <a:pt x="48450" y="44551"/>
                  </a:lnTo>
                  <a:lnTo>
                    <a:pt x="11722" y="44551"/>
                  </a:lnTo>
                  <a:lnTo>
                    <a:pt x="11722" y="9779"/>
                  </a:lnTo>
                  <a:lnTo>
                    <a:pt x="50241" y="9779"/>
                  </a:lnTo>
                  <a:lnTo>
                    <a:pt x="50241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3"/>
            <p:cNvSpPr/>
            <p:nvPr/>
          </p:nvSpPr>
          <p:spPr>
            <a:xfrm>
              <a:off x="8177502" y="493841"/>
              <a:ext cx="74703" cy="66601"/>
            </a:xfrm>
            <a:custGeom>
              <a:avLst/>
              <a:gdLst/>
              <a:ahLst/>
              <a:cxnLst/>
              <a:rect l="l" t="t" r="r" b="b"/>
              <a:pathLst>
                <a:path w="61734" h="103847">
                  <a:moveTo>
                    <a:pt x="0" y="0"/>
                  </a:moveTo>
                  <a:lnTo>
                    <a:pt x="0" y="103847"/>
                  </a:lnTo>
                  <a:lnTo>
                    <a:pt x="11747" y="103847"/>
                  </a:lnTo>
                  <a:lnTo>
                    <a:pt x="11747" y="57658"/>
                  </a:lnTo>
                  <a:lnTo>
                    <a:pt x="46543" y="57658"/>
                  </a:lnTo>
                  <a:lnTo>
                    <a:pt x="42567" y="54136"/>
                  </a:lnTo>
                  <a:lnTo>
                    <a:pt x="37769" y="52235"/>
                  </a:lnTo>
                  <a:lnTo>
                    <a:pt x="48580" y="47866"/>
                  </a:lnTo>
                  <a:lnTo>
                    <a:pt x="11747" y="47866"/>
                  </a:lnTo>
                  <a:lnTo>
                    <a:pt x="11747" y="9779"/>
                  </a:lnTo>
                  <a:lnTo>
                    <a:pt x="48650" y="9779"/>
                  </a:lnTo>
                  <a:lnTo>
                    <a:pt x="44894" y="5143"/>
                  </a:lnTo>
                  <a:lnTo>
                    <a:pt x="34121" y="762"/>
                  </a:lnTo>
                  <a:lnTo>
                    <a:pt x="25911" y="0"/>
                  </a:lnTo>
                  <a:lnTo>
                    <a:pt x="0" y="0"/>
                  </a:lnTo>
                  <a:close/>
                </a:path>
                <a:path w="61734" h="103847">
                  <a:moveTo>
                    <a:pt x="46543" y="57658"/>
                  </a:moveTo>
                  <a:lnTo>
                    <a:pt x="22580" y="57658"/>
                  </a:lnTo>
                  <a:lnTo>
                    <a:pt x="36476" y="61215"/>
                  </a:lnTo>
                  <a:lnTo>
                    <a:pt x="42925" y="72057"/>
                  </a:lnTo>
                  <a:lnTo>
                    <a:pt x="49974" y="103847"/>
                  </a:lnTo>
                  <a:lnTo>
                    <a:pt x="61734" y="103847"/>
                  </a:lnTo>
                  <a:lnTo>
                    <a:pt x="55689" y="75399"/>
                  </a:lnTo>
                  <a:lnTo>
                    <a:pt x="52085" y="62566"/>
                  </a:lnTo>
                  <a:lnTo>
                    <a:pt x="46543" y="57658"/>
                  </a:lnTo>
                  <a:close/>
                </a:path>
                <a:path w="61734" h="103847">
                  <a:moveTo>
                    <a:pt x="48650" y="9779"/>
                  </a:moveTo>
                  <a:lnTo>
                    <a:pt x="20472" y="9779"/>
                  </a:lnTo>
                  <a:lnTo>
                    <a:pt x="35165" y="10886"/>
                  </a:lnTo>
                  <a:lnTo>
                    <a:pt x="45470" y="18637"/>
                  </a:lnTo>
                  <a:lnTo>
                    <a:pt x="42977" y="36467"/>
                  </a:lnTo>
                  <a:lnTo>
                    <a:pt x="34372" y="45101"/>
                  </a:lnTo>
                  <a:lnTo>
                    <a:pt x="22413" y="47754"/>
                  </a:lnTo>
                  <a:lnTo>
                    <a:pt x="11747" y="47866"/>
                  </a:lnTo>
                  <a:lnTo>
                    <a:pt x="48580" y="47866"/>
                  </a:lnTo>
                  <a:lnTo>
                    <a:pt x="48789" y="47781"/>
                  </a:lnTo>
                  <a:lnTo>
                    <a:pt x="57022" y="37476"/>
                  </a:lnTo>
                  <a:lnTo>
                    <a:pt x="53953" y="16322"/>
                  </a:lnTo>
                  <a:lnTo>
                    <a:pt x="48650" y="9779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4"/>
            <p:cNvSpPr/>
            <p:nvPr/>
          </p:nvSpPr>
          <p:spPr>
            <a:xfrm>
              <a:off x="8313363" y="500121"/>
              <a:ext cx="0" cy="60328"/>
            </a:xfrm>
            <a:custGeom>
              <a:avLst/>
              <a:gdLst/>
              <a:ahLst/>
              <a:cxnLst/>
              <a:rect l="l" t="t" r="r" b="b"/>
              <a:pathLst>
                <a:path h="94068">
                  <a:moveTo>
                    <a:pt x="0" y="0"/>
                  </a:moveTo>
                  <a:lnTo>
                    <a:pt x="0" y="94068"/>
                  </a:lnTo>
                </a:path>
              </a:pathLst>
            </a:custGeom>
            <a:ln w="12992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5"/>
            <p:cNvSpPr/>
            <p:nvPr/>
          </p:nvSpPr>
          <p:spPr>
            <a:xfrm>
              <a:off x="8276211" y="496985"/>
              <a:ext cx="74304" cy="0"/>
            </a:xfrm>
            <a:custGeom>
              <a:avLst/>
              <a:gdLst/>
              <a:ahLst/>
              <a:cxnLst/>
              <a:rect l="l" t="t" r="r" b="b"/>
              <a:pathLst>
                <a:path w="61404">
                  <a:moveTo>
                    <a:pt x="0" y="0"/>
                  </a:moveTo>
                  <a:lnTo>
                    <a:pt x="61404" y="0"/>
                  </a:lnTo>
                </a:path>
              </a:pathLst>
            </a:custGeom>
            <a:ln w="11049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6"/>
            <p:cNvSpPr/>
            <p:nvPr/>
          </p:nvSpPr>
          <p:spPr>
            <a:xfrm>
              <a:off x="8390233" y="493843"/>
              <a:ext cx="0" cy="66600"/>
            </a:xfrm>
            <a:custGeom>
              <a:avLst/>
              <a:gdLst/>
              <a:ahLst/>
              <a:cxnLst/>
              <a:rect l="l" t="t" r="r" b="b"/>
              <a:pathLst>
                <a:path h="103846">
                  <a:moveTo>
                    <a:pt x="0" y="0"/>
                  </a:moveTo>
                  <a:lnTo>
                    <a:pt x="0" y="103846"/>
                  </a:lnTo>
                </a:path>
              </a:pathLst>
            </a:custGeom>
            <a:ln w="12988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7"/>
            <p:cNvSpPr/>
            <p:nvPr/>
          </p:nvSpPr>
          <p:spPr>
            <a:xfrm>
              <a:off x="8438876" y="492791"/>
              <a:ext cx="69949" cy="68533"/>
            </a:xfrm>
            <a:custGeom>
              <a:avLst/>
              <a:gdLst/>
              <a:ahLst/>
              <a:cxnLst/>
              <a:rect l="l" t="t" r="r" b="b"/>
              <a:pathLst>
                <a:path w="57805" h="106860">
                  <a:moveTo>
                    <a:pt x="0" y="91960"/>
                  </a:moveTo>
                  <a:lnTo>
                    <a:pt x="1892" y="104425"/>
                  </a:lnTo>
                  <a:lnTo>
                    <a:pt x="12162" y="106081"/>
                  </a:lnTo>
                  <a:lnTo>
                    <a:pt x="30129" y="106860"/>
                  </a:lnTo>
                  <a:lnTo>
                    <a:pt x="41829" y="103988"/>
                  </a:lnTo>
                  <a:lnTo>
                    <a:pt x="50676" y="97354"/>
                  </a:lnTo>
                  <a:lnTo>
                    <a:pt x="24620" y="97354"/>
                  </a:lnTo>
                  <a:lnTo>
                    <a:pt x="8512" y="94936"/>
                  </a:lnTo>
                  <a:lnTo>
                    <a:pt x="0" y="91960"/>
                  </a:lnTo>
                  <a:close/>
                </a:path>
                <a:path w="57805" h="106860">
                  <a:moveTo>
                    <a:pt x="42125" y="0"/>
                  </a:moveTo>
                  <a:lnTo>
                    <a:pt x="2310" y="19906"/>
                  </a:lnTo>
                  <a:lnTo>
                    <a:pt x="1356" y="37611"/>
                  </a:lnTo>
                  <a:lnTo>
                    <a:pt x="10249" y="47109"/>
                  </a:lnTo>
                  <a:lnTo>
                    <a:pt x="21209" y="53581"/>
                  </a:lnTo>
                  <a:lnTo>
                    <a:pt x="34796" y="61206"/>
                  </a:lnTo>
                  <a:lnTo>
                    <a:pt x="43746" y="69110"/>
                  </a:lnTo>
                  <a:lnTo>
                    <a:pt x="47234" y="83734"/>
                  </a:lnTo>
                  <a:lnTo>
                    <a:pt x="39562" y="93854"/>
                  </a:lnTo>
                  <a:lnTo>
                    <a:pt x="24620" y="97354"/>
                  </a:lnTo>
                  <a:lnTo>
                    <a:pt x="50676" y="97354"/>
                  </a:lnTo>
                  <a:lnTo>
                    <a:pt x="51119" y="97022"/>
                  </a:lnTo>
                  <a:lnTo>
                    <a:pt x="56833" y="84717"/>
                  </a:lnTo>
                  <a:lnTo>
                    <a:pt x="57805" y="65830"/>
                  </a:lnTo>
                  <a:lnTo>
                    <a:pt x="49448" y="56172"/>
                  </a:lnTo>
                  <a:lnTo>
                    <a:pt x="38519" y="49377"/>
                  </a:lnTo>
                  <a:lnTo>
                    <a:pt x="20751" y="39598"/>
                  </a:lnTo>
                  <a:lnTo>
                    <a:pt x="11569" y="34772"/>
                  </a:lnTo>
                  <a:lnTo>
                    <a:pt x="11569" y="15951"/>
                  </a:lnTo>
                  <a:lnTo>
                    <a:pt x="19253" y="9791"/>
                  </a:lnTo>
                  <a:lnTo>
                    <a:pt x="53860" y="9791"/>
                  </a:lnTo>
                  <a:lnTo>
                    <a:pt x="53860" y="2705"/>
                  </a:lnTo>
                  <a:lnTo>
                    <a:pt x="50241" y="1968"/>
                  </a:lnTo>
                  <a:lnTo>
                    <a:pt x="42125" y="0"/>
                  </a:lnTo>
                  <a:close/>
                </a:path>
                <a:path w="57805" h="106860">
                  <a:moveTo>
                    <a:pt x="53860" y="9791"/>
                  </a:moveTo>
                  <a:lnTo>
                    <a:pt x="42265" y="9791"/>
                  </a:lnTo>
                  <a:lnTo>
                    <a:pt x="51320" y="13233"/>
                  </a:lnTo>
                  <a:lnTo>
                    <a:pt x="53860" y="14300"/>
                  </a:lnTo>
                  <a:lnTo>
                    <a:pt x="53860" y="9791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8"/>
            <p:cNvSpPr/>
            <p:nvPr/>
          </p:nvSpPr>
          <p:spPr>
            <a:xfrm>
              <a:off x="8549739" y="493850"/>
              <a:ext cx="62471" cy="66601"/>
            </a:xfrm>
            <a:custGeom>
              <a:avLst/>
              <a:gdLst/>
              <a:ahLst/>
              <a:cxnLst/>
              <a:rect l="l" t="t" r="r" b="b"/>
              <a:pathLst>
                <a:path w="51625" h="103847">
                  <a:moveTo>
                    <a:pt x="50279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51625" y="103847"/>
                  </a:lnTo>
                  <a:lnTo>
                    <a:pt x="51625" y="94068"/>
                  </a:lnTo>
                  <a:lnTo>
                    <a:pt x="11747" y="94068"/>
                  </a:lnTo>
                  <a:lnTo>
                    <a:pt x="11747" y="54317"/>
                  </a:lnTo>
                  <a:lnTo>
                    <a:pt x="48463" y="54317"/>
                  </a:lnTo>
                  <a:lnTo>
                    <a:pt x="48463" y="44551"/>
                  </a:lnTo>
                  <a:lnTo>
                    <a:pt x="11747" y="44551"/>
                  </a:lnTo>
                  <a:lnTo>
                    <a:pt x="11747" y="9779"/>
                  </a:lnTo>
                  <a:lnTo>
                    <a:pt x="50279" y="9779"/>
                  </a:lnTo>
                  <a:lnTo>
                    <a:pt x="50279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6886105" y="303325"/>
              <a:ext cx="267223" cy="134423"/>
            </a:xfrm>
            <a:custGeom>
              <a:avLst/>
              <a:gdLst/>
              <a:ahLst/>
              <a:cxnLst/>
              <a:rect l="l" t="t" r="r" b="b"/>
              <a:pathLst>
                <a:path w="220830" h="209600">
                  <a:moveTo>
                    <a:pt x="149214" y="0"/>
                  </a:moveTo>
                  <a:lnTo>
                    <a:pt x="2215" y="14"/>
                  </a:lnTo>
                  <a:lnTo>
                    <a:pt x="10197" y="4834"/>
                  </a:lnTo>
                  <a:lnTo>
                    <a:pt x="17515" y="21243"/>
                  </a:lnTo>
                  <a:lnTo>
                    <a:pt x="17514" y="190935"/>
                  </a:lnTo>
                  <a:lnTo>
                    <a:pt x="13795" y="200375"/>
                  </a:lnTo>
                  <a:lnTo>
                    <a:pt x="0" y="209600"/>
                  </a:lnTo>
                  <a:lnTo>
                    <a:pt x="147206" y="209576"/>
                  </a:lnTo>
                  <a:lnTo>
                    <a:pt x="196974" y="195154"/>
                  </a:lnTo>
                  <a:lnTo>
                    <a:pt x="215245" y="172669"/>
                  </a:lnTo>
                  <a:lnTo>
                    <a:pt x="84253" y="172669"/>
                  </a:lnTo>
                  <a:lnTo>
                    <a:pt x="84253" y="36334"/>
                  </a:lnTo>
                  <a:lnTo>
                    <a:pt x="202538" y="36334"/>
                  </a:lnTo>
                  <a:lnTo>
                    <a:pt x="197896" y="25018"/>
                  </a:lnTo>
                  <a:lnTo>
                    <a:pt x="188560" y="13169"/>
                  </a:lnTo>
                  <a:lnTo>
                    <a:pt x="172878" y="3804"/>
                  </a:lnTo>
                  <a:lnTo>
                    <a:pt x="149214" y="0"/>
                  </a:lnTo>
                  <a:close/>
                </a:path>
                <a:path w="220830" h="209600">
                  <a:moveTo>
                    <a:pt x="202538" y="36334"/>
                  </a:moveTo>
                  <a:lnTo>
                    <a:pt x="84253" y="36334"/>
                  </a:lnTo>
                  <a:lnTo>
                    <a:pt x="120527" y="36474"/>
                  </a:lnTo>
                  <a:lnTo>
                    <a:pt x="130802" y="39287"/>
                  </a:lnTo>
                  <a:lnTo>
                    <a:pt x="141055" y="49102"/>
                  </a:lnTo>
                  <a:lnTo>
                    <a:pt x="145705" y="70110"/>
                  </a:lnTo>
                  <a:lnTo>
                    <a:pt x="144093" y="86074"/>
                  </a:lnTo>
                  <a:lnTo>
                    <a:pt x="136449" y="91600"/>
                  </a:lnTo>
                  <a:lnTo>
                    <a:pt x="92921" y="91600"/>
                  </a:lnTo>
                  <a:lnTo>
                    <a:pt x="115071" y="101172"/>
                  </a:lnTo>
                  <a:lnTo>
                    <a:pt x="148818" y="122028"/>
                  </a:lnTo>
                  <a:lnTo>
                    <a:pt x="156334" y="153679"/>
                  </a:lnTo>
                  <a:lnTo>
                    <a:pt x="153924" y="167042"/>
                  </a:lnTo>
                  <a:lnTo>
                    <a:pt x="144575" y="171965"/>
                  </a:lnTo>
                  <a:lnTo>
                    <a:pt x="123560" y="172669"/>
                  </a:lnTo>
                  <a:lnTo>
                    <a:pt x="215245" y="172669"/>
                  </a:lnTo>
                  <a:lnTo>
                    <a:pt x="217605" y="168320"/>
                  </a:lnTo>
                  <a:lnTo>
                    <a:pt x="220830" y="147239"/>
                  </a:lnTo>
                  <a:lnTo>
                    <a:pt x="220366" y="140932"/>
                  </a:lnTo>
                  <a:lnTo>
                    <a:pt x="202761" y="105342"/>
                  </a:lnTo>
                  <a:lnTo>
                    <a:pt x="163640" y="92633"/>
                  </a:lnTo>
                  <a:lnTo>
                    <a:pt x="168161" y="92234"/>
                  </a:lnTo>
                  <a:lnTo>
                    <a:pt x="170488" y="91600"/>
                  </a:lnTo>
                  <a:lnTo>
                    <a:pt x="136449" y="91600"/>
                  </a:lnTo>
                  <a:lnTo>
                    <a:pt x="170668" y="91551"/>
                  </a:lnTo>
                  <a:lnTo>
                    <a:pt x="178257" y="89484"/>
                  </a:lnTo>
                  <a:lnTo>
                    <a:pt x="190136" y="82057"/>
                  </a:lnTo>
                  <a:lnTo>
                    <a:pt x="200010" y="67627"/>
                  </a:lnTo>
                  <a:lnTo>
                    <a:pt x="204086" y="43871"/>
                  </a:lnTo>
                  <a:lnTo>
                    <a:pt x="202538" y="36334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0"/>
            <p:cNvSpPr/>
            <p:nvPr/>
          </p:nvSpPr>
          <p:spPr>
            <a:xfrm>
              <a:off x="6577948" y="326627"/>
              <a:ext cx="87224" cy="87436"/>
            </a:xfrm>
            <a:custGeom>
              <a:avLst/>
              <a:gdLst/>
              <a:ahLst/>
              <a:cxnLst/>
              <a:rect l="l" t="t" r="r" b="b"/>
              <a:pathLst>
                <a:path w="72081" h="136334">
                  <a:moveTo>
                    <a:pt x="0" y="0"/>
                  </a:moveTo>
                  <a:lnTo>
                    <a:pt x="0" y="136334"/>
                  </a:lnTo>
                  <a:lnTo>
                    <a:pt x="39331" y="136334"/>
                  </a:lnTo>
                  <a:lnTo>
                    <a:pt x="60337" y="135630"/>
                  </a:lnTo>
                  <a:lnTo>
                    <a:pt x="69677" y="130700"/>
                  </a:lnTo>
                  <a:lnTo>
                    <a:pt x="72081" y="117320"/>
                  </a:lnTo>
                  <a:lnTo>
                    <a:pt x="70638" y="103767"/>
                  </a:lnTo>
                  <a:lnTo>
                    <a:pt x="46820" y="72393"/>
                  </a:lnTo>
                  <a:lnTo>
                    <a:pt x="8520" y="55202"/>
                  </a:lnTo>
                  <a:lnTo>
                    <a:pt x="52277" y="55202"/>
                  </a:lnTo>
                  <a:lnTo>
                    <a:pt x="59829" y="49736"/>
                  </a:lnTo>
                  <a:lnTo>
                    <a:pt x="61439" y="33761"/>
                  </a:lnTo>
                  <a:lnTo>
                    <a:pt x="56788" y="12754"/>
                  </a:lnTo>
                  <a:lnTo>
                    <a:pt x="46537" y="2945"/>
                  </a:lnTo>
                  <a:lnTo>
                    <a:pt x="36273" y="139"/>
                  </a:lnTo>
                  <a:lnTo>
                    <a:pt x="31572" y="139"/>
                  </a:lnTo>
                  <a:lnTo>
                    <a:pt x="0" y="0"/>
                  </a:lnTo>
                  <a:close/>
                </a:path>
                <a:path w="72081" h="136334">
                  <a:moveTo>
                    <a:pt x="52277" y="55202"/>
                  </a:moveTo>
                  <a:lnTo>
                    <a:pt x="8520" y="55202"/>
                  </a:lnTo>
                  <a:lnTo>
                    <a:pt x="52189" y="55265"/>
                  </a:lnTo>
                  <a:close/>
                </a:path>
                <a:path w="72081" h="136334">
                  <a:moveTo>
                    <a:pt x="36269" y="138"/>
                  </a:moveTo>
                  <a:lnTo>
                    <a:pt x="31572" y="139"/>
                  </a:lnTo>
                  <a:lnTo>
                    <a:pt x="36273" y="139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1"/>
            <p:cNvSpPr/>
            <p:nvPr/>
          </p:nvSpPr>
          <p:spPr>
            <a:xfrm>
              <a:off x="7168456" y="303214"/>
              <a:ext cx="275775" cy="134527"/>
            </a:xfrm>
            <a:custGeom>
              <a:avLst/>
              <a:gdLst/>
              <a:ahLst/>
              <a:cxnLst/>
              <a:rect l="l" t="t" r="r" b="b"/>
              <a:pathLst>
                <a:path w="227896" h="209763">
                  <a:moveTo>
                    <a:pt x="136302" y="0"/>
                  </a:moveTo>
                  <a:lnTo>
                    <a:pt x="130014" y="73"/>
                  </a:lnTo>
                  <a:lnTo>
                    <a:pt x="0" y="201"/>
                  </a:lnTo>
                  <a:lnTo>
                    <a:pt x="15896" y="4613"/>
                  </a:lnTo>
                  <a:lnTo>
                    <a:pt x="18689" y="16929"/>
                  </a:lnTo>
                  <a:lnTo>
                    <a:pt x="18694" y="189886"/>
                  </a:lnTo>
                  <a:lnTo>
                    <a:pt x="14089" y="206727"/>
                  </a:lnTo>
                  <a:lnTo>
                    <a:pt x="2913" y="209757"/>
                  </a:lnTo>
                  <a:lnTo>
                    <a:pt x="83843" y="209763"/>
                  </a:lnTo>
                  <a:lnTo>
                    <a:pt x="85674" y="37107"/>
                  </a:lnTo>
                  <a:lnTo>
                    <a:pt x="205698" y="37107"/>
                  </a:lnTo>
                  <a:lnTo>
                    <a:pt x="204962" y="35162"/>
                  </a:lnTo>
                  <a:lnTo>
                    <a:pt x="170405" y="6253"/>
                  </a:lnTo>
                  <a:lnTo>
                    <a:pt x="145841" y="594"/>
                  </a:lnTo>
                  <a:lnTo>
                    <a:pt x="136302" y="0"/>
                  </a:lnTo>
                  <a:close/>
                </a:path>
                <a:path w="227896" h="209763">
                  <a:moveTo>
                    <a:pt x="205698" y="37107"/>
                  </a:moveTo>
                  <a:lnTo>
                    <a:pt x="120281" y="37107"/>
                  </a:lnTo>
                  <a:lnTo>
                    <a:pt x="139580" y="38131"/>
                  </a:lnTo>
                  <a:lnTo>
                    <a:pt x="148338" y="43412"/>
                  </a:lnTo>
                  <a:lnTo>
                    <a:pt x="146783" y="82541"/>
                  </a:lnTo>
                  <a:lnTo>
                    <a:pt x="92506" y="102728"/>
                  </a:lnTo>
                  <a:lnTo>
                    <a:pt x="99713" y="108948"/>
                  </a:lnTo>
                  <a:lnTo>
                    <a:pt x="104976" y="115126"/>
                  </a:lnTo>
                  <a:lnTo>
                    <a:pt x="110304" y="124487"/>
                  </a:lnTo>
                  <a:lnTo>
                    <a:pt x="117705" y="140256"/>
                  </a:lnTo>
                  <a:lnTo>
                    <a:pt x="136340" y="181468"/>
                  </a:lnTo>
                  <a:lnTo>
                    <a:pt x="139080" y="187395"/>
                  </a:lnTo>
                  <a:lnTo>
                    <a:pt x="186101" y="208997"/>
                  </a:lnTo>
                  <a:lnTo>
                    <a:pt x="227896" y="209753"/>
                  </a:lnTo>
                  <a:lnTo>
                    <a:pt x="218573" y="205176"/>
                  </a:lnTo>
                  <a:lnTo>
                    <a:pt x="212239" y="194813"/>
                  </a:lnTo>
                  <a:lnTo>
                    <a:pt x="204314" y="176472"/>
                  </a:lnTo>
                  <a:lnTo>
                    <a:pt x="197642" y="160921"/>
                  </a:lnTo>
                  <a:lnTo>
                    <a:pt x="189950" y="142859"/>
                  </a:lnTo>
                  <a:lnTo>
                    <a:pt x="183355" y="124024"/>
                  </a:lnTo>
                  <a:lnTo>
                    <a:pt x="176786" y="115542"/>
                  </a:lnTo>
                  <a:lnTo>
                    <a:pt x="167530" y="113669"/>
                  </a:lnTo>
                  <a:lnTo>
                    <a:pt x="155044" y="113193"/>
                  </a:lnTo>
                  <a:lnTo>
                    <a:pt x="193865" y="113193"/>
                  </a:lnTo>
                  <a:lnTo>
                    <a:pt x="203476" y="110363"/>
                  </a:lnTo>
                  <a:lnTo>
                    <a:pt x="209764" y="103683"/>
                  </a:lnTo>
                  <a:lnTo>
                    <a:pt x="212922" y="92335"/>
                  </a:lnTo>
                  <a:lnTo>
                    <a:pt x="214027" y="75238"/>
                  </a:lnTo>
                  <a:lnTo>
                    <a:pt x="211603" y="52709"/>
                  </a:lnTo>
                  <a:lnTo>
                    <a:pt x="205698" y="37107"/>
                  </a:lnTo>
                  <a:close/>
                </a:path>
                <a:path w="227896" h="209763">
                  <a:moveTo>
                    <a:pt x="193865" y="113193"/>
                  </a:moveTo>
                  <a:lnTo>
                    <a:pt x="155044" y="113193"/>
                  </a:lnTo>
                  <a:lnTo>
                    <a:pt x="156337" y="113242"/>
                  </a:lnTo>
                  <a:lnTo>
                    <a:pt x="165619" y="113282"/>
                  </a:lnTo>
                  <a:lnTo>
                    <a:pt x="167530" y="113669"/>
                  </a:lnTo>
                  <a:lnTo>
                    <a:pt x="177195" y="114037"/>
                  </a:lnTo>
                  <a:lnTo>
                    <a:pt x="192979" y="113454"/>
                  </a:lnTo>
                  <a:lnTo>
                    <a:pt x="193865" y="113193"/>
                  </a:lnTo>
                  <a:close/>
                </a:path>
                <a:path w="227896" h="209763">
                  <a:moveTo>
                    <a:pt x="156337" y="113242"/>
                  </a:moveTo>
                  <a:lnTo>
                    <a:pt x="167530" y="113669"/>
                  </a:lnTo>
                  <a:lnTo>
                    <a:pt x="165619" y="113282"/>
                  </a:lnTo>
                  <a:lnTo>
                    <a:pt x="156337" y="113242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2"/>
            <p:cNvSpPr/>
            <p:nvPr/>
          </p:nvSpPr>
          <p:spPr>
            <a:xfrm>
              <a:off x="7442807" y="303342"/>
              <a:ext cx="330691" cy="134398"/>
            </a:xfrm>
            <a:custGeom>
              <a:avLst/>
              <a:gdLst/>
              <a:ahLst/>
              <a:cxnLst/>
              <a:rect l="l" t="t" r="r" b="b"/>
              <a:pathLst>
                <a:path w="273278" h="209562">
                  <a:moveTo>
                    <a:pt x="112331" y="154458"/>
                  </a:moveTo>
                  <a:lnTo>
                    <a:pt x="14358" y="154458"/>
                  </a:lnTo>
                  <a:lnTo>
                    <a:pt x="27870" y="155248"/>
                  </a:lnTo>
                  <a:lnTo>
                    <a:pt x="33934" y="155435"/>
                  </a:lnTo>
                  <a:lnTo>
                    <a:pt x="41351" y="155511"/>
                  </a:lnTo>
                  <a:lnTo>
                    <a:pt x="38785" y="162229"/>
                  </a:lnTo>
                  <a:lnTo>
                    <a:pt x="37261" y="166306"/>
                  </a:lnTo>
                  <a:lnTo>
                    <a:pt x="27446" y="188205"/>
                  </a:lnTo>
                  <a:lnTo>
                    <a:pt x="21730" y="199859"/>
                  </a:lnTo>
                  <a:lnTo>
                    <a:pt x="17686" y="205698"/>
                  </a:lnTo>
                  <a:lnTo>
                    <a:pt x="77355" y="209562"/>
                  </a:lnTo>
                  <a:lnTo>
                    <a:pt x="97256" y="155701"/>
                  </a:lnTo>
                  <a:lnTo>
                    <a:pt x="107023" y="155524"/>
                  </a:lnTo>
                  <a:lnTo>
                    <a:pt x="109677" y="155359"/>
                  </a:lnTo>
                  <a:lnTo>
                    <a:pt x="112331" y="154458"/>
                  </a:lnTo>
                  <a:close/>
                </a:path>
                <a:path w="273278" h="209562">
                  <a:moveTo>
                    <a:pt x="206514" y="55587"/>
                  </a:moveTo>
                  <a:lnTo>
                    <a:pt x="134289" y="55587"/>
                  </a:lnTo>
                  <a:lnTo>
                    <a:pt x="190335" y="209562"/>
                  </a:lnTo>
                  <a:lnTo>
                    <a:pt x="273278" y="209562"/>
                  </a:lnTo>
                  <a:lnTo>
                    <a:pt x="263882" y="206274"/>
                  </a:lnTo>
                  <a:lnTo>
                    <a:pt x="257848" y="196897"/>
                  </a:lnTo>
                  <a:lnTo>
                    <a:pt x="234234" y="132660"/>
                  </a:lnTo>
                  <a:lnTo>
                    <a:pt x="222541" y="100280"/>
                  </a:lnTo>
                  <a:lnTo>
                    <a:pt x="206514" y="55587"/>
                  </a:lnTo>
                  <a:close/>
                </a:path>
                <a:path w="273278" h="209562">
                  <a:moveTo>
                    <a:pt x="76242" y="0"/>
                  </a:moveTo>
                  <a:lnTo>
                    <a:pt x="92007" y="4325"/>
                  </a:lnTo>
                  <a:lnTo>
                    <a:pt x="94714" y="11388"/>
                  </a:lnTo>
                  <a:lnTo>
                    <a:pt x="92190" y="18883"/>
                  </a:lnTo>
                  <a:lnTo>
                    <a:pt x="75548" y="64663"/>
                  </a:lnTo>
                  <a:lnTo>
                    <a:pt x="60017" y="106059"/>
                  </a:lnTo>
                  <a:lnTo>
                    <a:pt x="36322" y="112077"/>
                  </a:lnTo>
                  <a:lnTo>
                    <a:pt x="24149" y="116543"/>
                  </a:lnTo>
                  <a:lnTo>
                    <a:pt x="17544" y="127874"/>
                  </a:lnTo>
                  <a:lnTo>
                    <a:pt x="8194" y="145156"/>
                  </a:lnTo>
                  <a:lnTo>
                    <a:pt x="0" y="155660"/>
                  </a:lnTo>
                  <a:lnTo>
                    <a:pt x="14358" y="154458"/>
                  </a:lnTo>
                  <a:lnTo>
                    <a:pt x="112331" y="154458"/>
                  </a:lnTo>
                  <a:lnTo>
                    <a:pt x="123584" y="150638"/>
                  </a:lnTo>
                  <a:lnTo>
                    <a:pt x="130780" y="140492"/>
                  </a:lnTo>
                  <a:lnTo>
                    <a:pt x="138739" y="125398"/>
                  </a:lnTo>
                  <a:lnTo>
                    <a:pt x="147038" y="114013"/>
                  </a:lnTo>
                  <a:lnTo>
                    <a:pt x="132132" y="113238"/>
                  </a:lnTo>
                  <a:lnTo>
                    <a:pt x="118260" y="112217"/>
                  </a:lnTo>
                  <a:lnTo>
                    <a:pt x="113411" y="112077"/>
                  </a:lnTo>
                  <a:lnTo>
                    <a:pt x="134289" y="55587"/>
                  </a:lnTo>
                  <a:lnTo>
                    <a:pt x="206514" y="55587"/>
                  </a:lnTo>
                  <a:lnTo>
                    <a:pt x="194712" y="22675"/>
                  </a:lnTo>
                  <a:lnTo>
                    <a:pt x="189876" y="5181"/>
                  </a:lnTo>
                  <a:lnTo>
                    <a:pt x="181145" y="250"/>
                  </a:lnTo>
                  <a:lnTo>
                    <a:pt x="76242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3"/>
            <p:cNvSpPr/>
            <p:nvPr/>
          </p:nvSpPr>
          <p:spPr>
            <a:xfrm>
              <a:off x="7742808" y="303340"/>
              <a:ext cx="268495" cy="136443"/>
            </a:xfrm>
            <a:custGeom>
              <a:avLst/>
              <a:gdLst/>
              <a:ahLst/>
              <a:cxnLst/>
              <a:rect l="l" t="t" r="r" b="b"/>
              <a:pathLst>
                <a:path w="221881" h="212750">
                  <a:moveTo>
                    <a:pt x="0" y="0"/>
                  </a:moveTo>
                  <a:lnTo>
                    <a:pt x="18125" y="2877"/>
                  </a:lnTo>
                  <a:lnTo>
                    <a:pt x="22234" y="12952"/>
                  </a:lnTo>
                  <a:lnTo>
                    <a:pt x="22301" y="132386"/>
                  </a:lnTo>
                  <a:lnTo>
                    <a:pt x="21415" y="151315"/>
                  </a:lnTo>
                  <a:lnTo>
                    <a:pt x="21310" y="154504"/>
                  </a:lnTo>
                  <a:lnTo>
                    <a:pt x="24788" y="193457"/>
                  </a:lnTo>
                  <a:lnTo>
                    <a:pt x="63088" y="211606"/>
                  </a:lnTo>
                  <a:lnTo>
                    <a:pt x="105758" y="212750"/>
                  </a:lnTo>
                  <a:lnTo>
                    <a:pt x="134647" y="211100"/>
                  </a:lnTo>
                  <a:lnTo>
                    <a:pt x="177242" y="199749"/>
                  </a:lnTo>
                  <a:lnTo>
                    <a:pt x="211023" y="171921"/>
                  </a:lnTo>
                  <a:lnTo>
                    <a:pt x="211298" y="171422"/>
                  </a:lnTo>
                  <a:lnTo>
                    <a:pt x="117693" y="171422"/>
                  </a:lnTo>
                  <a:lnTo>
                    <a:pt x="103411" y="169421"/>
                  </a:lnTo>
                  <a:lnTo>
                    <a:pt x="93543" y="116889"/>
                  </a:lnTo>
                  <a:lnTo>
                    <a:pt x="93404" y="52653"/>
                  </a:lnTo>
                  <a:lnTo>
                    <a:pt x="93367" y="21424"/>
                  </a:lnTo>
                  <a:lnTo>
                    <a:pt x="90824" y="4240"/>
                  </a:lnTo>
                  <a:lnTo>
                    <a:pt x="80295" y="94"/>
                  </a:lnTo>
                  <a:lnTo>
                    <a:pt x="0" y="0"/>
                  </a:lnTo>
                  <a:close/>
                </a:path>
                <a:path w="221881" h="212750">
                  <a:moveTo>
                    <a:pt x="151517" y="0"/>
                  </a:moveTo>
                  <a:lnTo>
                    <a:pt x="166873" y="5328"/>
                  </a:lnTo>
                  <a:lnTo>
                    <a:pt x="169932" y="16795"/>
                  </a:lnTo>
                  <a:lnTo>
                    <a:pt x="169951" y="135312"/>
                  </a:lnTo>
                  <a:lnTo>
                    <a:pt x="170440" y="154504"/>
                  </a:lnTo>
                  <a:lnTo>
                    <a:pt x="167670" y="165271"/>
                  </a:lnTo>
                  <a:lnTo>
                    <a:pt x="158929" y="170048"/>
                  </a:lnTo>
                  <a:lnTo>
                    <a:pt x="141502" y="171270"/>
                  </a:lnTo>
                  <a:lnTo>
                    <a:pt x="117693" y="171422"/>
                  </a:lnTo>
                  <a:lnTo>
                    <a:pt x="211298" y="171422"/>
                  </a:lnTo>
                  <a:lnTo>
                    <a:pt x="221881" y="21424"/>
                  </a:lnTo>
                  <a:lnTo>
                    <a:pt x="217019" y="4390"/>
                  </a:lnTo>
                  <a:lnTo>
                    <a:pt x="207516" y="123"/>
                  </a:lnTo>
                  <a:lnTo>
                    <a:pt x="151517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4"/>
            <p:cNvSpPr/>
            <p:nvPr/>
          </p:nvSpPr>
          <p:spPr>
            <a:xfrm>
              <a:off x="8039605" y="303342"/>
              <a:ext cx="267926" cy="134398"/>
            </a:xfrm>
            <a:custGeom>
              <a:avLst/>
              <a:gdLst/>
              <a:ahLst/>
              <a:cxnLst/>
              <a:rect l="l" t="t" r="r" b="b"/>
              <a:pathLst>
                <a:path w="221411" h="209562">
                  <a:moveTo>
                    <a:pt x="160746" y="100241"/>
                  </a:moveTo>
                  <a:lnTo>
                    <a:pt x="69723" y="100241"/>
                  </a:lnTo>
                  <a:lnTo>
                    <a:pt x="154000" y="193192"/>
                  </a:lnTo>
                  <a:lnTo>
                    <a:pt x="160604" y="204521"/>
                  </a:lnTo>
                  <a:lnTo>
                    <a:pt x="169323" y="208857"/>
                  </a:lnTo>
                  <a:lnTo>
                    <a:pt x="187453" y="209562"/>
                  </a:lnTo>
                  <a:lnTo>
                    <a:pt x="220220" y="209562"/>
                  </a:lnTo>
                  <a:lnTo>
                    <a:pt x="220860" y="109652"/>
                  </a:lnTo>
                  <a:lnTo>
                    <a:pt x="169036" y="109652"/>
                  </a:lnTo>
                  <a:lnTo>
                    <a:pt x="160746" y="100241"/>
                  </a:lnTo>
                  <a:close/>
                </a:path>
                <a:path w="221411" h="209562">
                  <a:moveTo>
                    <a:pt x="72453" y="0"/>
                  </a:moveTo>
                  <a:lnTo>
                    <a:pt x="0" y="0"/>
                  </a:lnTo>
                  <a:lnTo>
                    <a:pt x="15621" y="7166"/>
                  </a:lnTo>
                  <a:lnTo>
                    <a:pt x="19078" y="16969"/>
                  </a:lnTo>
                  <a:lnTo>
                    <a:pt x="19126" y="187592"/>
                  </a:lnTo>
                  <a:lnTo>
                    <a:pt x="15526" y="205620"/>
                  </a:lnTo>
                  <a:lnTo>
                    <a:pt x="5531" y="209516"/>
                  </a:lnTo>
                  <a:lnTo>
                    <a:pt x="68851" y="209562"/>
                  </a:lnTo>
                  <a:lnTo>
                    <a:pt x="69723" y="100241"/>
                  </a:lnTo>
                  <a:lnTo>
                    <a:pt x="160746" y="100241"/>
                  </a:lnTo>
                  <a:lnTo>
                    <a:pt x="72453" y="0"/>
                  </a:lnTo>
                  <a:close/>
                </a:path>
                <a:path w="221411" h="209562">
                  <a:moveTo>
                    <a:pt x="152321" y="1"/>
                  </a:moveTo>
                  <a:lnTo>
                    <a:pt x="166601" y="5981"/>
                  </a:lnTo>
                  <a:lnTo>
                    <a:pt x="169034" y="18578"/>
                  </a:lnTo>
                  <a:lnTo>
                    <a:pt x="169036" y="109652"/>
                  </a:lnTo>
                  <a:lnTo>
                    <a:pt x="220860" y="109652"/>
                  </a:lnTo>
                  <a:lnTo>
                    <a:pt x="221411" y="23698"/>
                  </a:lnTo>
                  <a:lnTo>
                    <a:pt x="219178" y="5774"/>
                  </a:lnTo>
                  <a:lnTo>
                    <a:pt x="210430" y="366"/>
                  </a:lnTo>
                  <a:lnTo>
                    <a:pt x="152321" y="1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5"/>
            <p:cNvSpPr/>
            <p:nvPr/>
          </p:nvSpPr>
          <p:spPr>
            <a:xfrm>
              <a:off x="6811578" y="283274"/>
              <a:ext cx="0" cy="170871"/>
            </a:xfrm>
            <a:custGeom>
              <a:avLst/>
              <a:gdLst/>
              <a:ahLst/>
              <a:cxnLst/>
              <a:rect l="l" t="t" r="r" b="b"/>
              <a:pathLst>
                <a:path h="266433">
                  <a:moveTo>
                    <a:pt x="0" y="0"/>
                  </a:moveTo>
                  <a:lnTo>
                    <a:pt x="0" y="266433"/>
                  </a:lnTo>
                </a:path>
              </a:pathLst>
            </a:custGeom>
            <a:ln w="9812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9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2" y="996191"/>
            <a:ext cx="10515600" cy="4657634"/>
          </a:xfrm>
        </p:spPr>
        <p:txBody>
          <a:bodyPr>
            <a:normAutofit/>
          </a:bodyPr>
          <a:lstStyle/>
          <a:p>
            <a:r>
              <a:rPr lang="en-US" dirty="0" err="1"/>
              <a:t>Osmolarity</a:t>
            </a:r>
            <a:r>
              <a:rPr lang="en-US" dirty="0"/>
              <a:t> (</a:t>
            </a:r>
            <a:r>
              <a:rPr lang="en-US" dirty="0" err="1"/>
              <a:t>mOsm</a:t>
            </a:r>
            <a:r>
              <a:rPr lang="en-US" dirty="0"/>
              <a:t>/L) = (grams dextrose / liter) x 5] + [grams amino acid / liter) x 10] + [(</a:t>
            </a:r>
            <a:r>
              <a:rPr lang="en-US" dirty="0" err="1"/>
              <a:t>mEq</a:t>
            </a:r>
            <a:r>
              <a:rPr lang="en-US" dirty="0"/>
              <a:t> </a:t>
            </a:r>
            <a:r>
              <a:rPr lang="en-US" dirty="0" err="1"/>
              <a:t>cations</a:t>
            </a:r>
            <a:r>
              <a:rPr lang="en-US" dirty="0"/>
              <a:t> / liter) x 2]</a:t>
            </a:r>
          </a:p>
        </p:txBody>
      </p:sp>
    </p:spTree>
    <p:extLst>
      <p:ext uri="{BB962C8B-B14F-4D97-AF65-F5344CB8AC3E}">
        <p14:creationId xmlns:p14="http://schemas.microsoft.com/office/powerpoint/2010/main" val="500041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Nutriflex Lipid Plus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0" y="1397001"/>
          <a:ext cx="9067800" cy="476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1875ml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mi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no</a:t>
                      </a:r>
                      <a:r>
                        <a:rPr lang="en-US" sz="18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ds (gr)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4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e (gr)</a:t>
                      </a:r>
                    </a:p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Lip</a:t>
                      </a:r>
                      <a:r>
                        <a:rPr lang="en-US" sz="1800" spc="9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ds (gr)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8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ories(kcal)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1265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1900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2530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Non</a:t>
                      </a:r>
                      <a:r>
                        <a:rPr lang="en-US" sz="1800" spc="-4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protein</a:t>
                      </a:r>
                      <a:r>
                        <a:rPr lang="en-US" sz="1800" spc="-8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ories(kcal)</a:t>
                      </a:r>
                    </a:p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/>
                        <a:cs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01948" y="283274"/>
            <a:ext cx="2034262" cy="278050"/>
            <a:chOff x="6577948" y="283274"/>
            <a:chExt cx="2034262" cy="278050"/>
          </a:xfrm>
        </p:grpSpPr>
        <p:sp>
          <p:nvSpPr>
            <p:cNvPr id="5" name="object 2"/>
            <p:cNvSpPr/>
            <p:nvPr/>
          </p:nvSpPr>
          <p:spPr>
            <a:xfrm>
              <a:off x="6908217" y="492785"/>
              <a:ext cx="69971" cy="68531"/>
            </a:xfrm>
            <a:custGeom>
              <a:avLst/>
              <a:gdLst/>
              <a:ahLst/>
              <a:cxnLst/>
              <a:rect l="l" t="t" r="r" b="b"/>
              <a:pathLst>
                <a:path w="57823" h="106858">
                  <a:moveTo>
                    <a:pt x="0" y="91960"/>
                  </a:moveTo>
                  <a:lnTo>
                    <a:pt x="1918" y="104427"/>
                  </a:lnTo>
                  <a:lnTo>
                    <a:pt x="12198" y="106082"/>
                  </a:lnTo>
                  <a:lnTo>
                    <a:pt x="30157" y="106858"/>
                  </a:lnTo>
                  <a:lnTo>
                    <a:pt x="41854" y="103983"/>
                  </a:lnTo>
                  <a:lnTo>
                    <a:pt x="50691" y="97353"/>
                  </a:lnTo>
                  <a:lnTo>
                    <a:pt x="24614" y="97353"/>
                  </a:lnTo>
                  <a:lnTo>
                    <a:pt x="8512" y="94935"/>
                  </a:lnTo>
                  <a:lnTo>
                    <a:pt x="0" y="91960"/>
                  </a:lnTo>
                  <a:close/>
                </a:path>
                <a:path w="57823" h="106858">
                  <a:moveTo>
                    <a:pt x="42138" y="0"/>
                  </a:moveTo>
                  <a:lnTo>
                    <a:pt x="2325" y="19912"/>
                  </a:lnTo>
                  <a:lnTo>
                    <a:pt x="1373" y="37611"/>
                  </a:lnTo>
                  <a:lnTo>
                    <a:pt x="10272" y="47109"/>
                  </a:lnTo>
                  <a:lnTo>
                    <a:pt x="21221" y="53581"/>
                  </a:lnTo>
                  <a:lnTo>
                    <a:pt x="34832" y="61215"/>
                  </a:lnTo>
                  <a:lnTo>
                    <a:pt x="43771" y="69122"/>
                  </a:lnTo>
                  <a:lnTo>
                    <a:pt x="47254" y="83757"/>
                  </a:lnTo>
                  <a:lnTo>
                    <a:pt x="39567" y="93860"/>
                  </a:lnTo>
                  <a:lnTo>
                    <a:pt x="24614" y="97353"/>
                  </a:lnTo>
                  <a:lnTo>
                    <a:pt x="50691" y="97353"/>
                  </a:lnTo>
                  <a:lnTo>
                    <a:pt x="51142" y="97015"/>
                  </a:lnTo>
                  <a:lnTo>
                    <a:pt x="56854" y="84710"/>
                  </a:lnTo>
                  <a:lnTo>
                    <a:pt x="57823" y="65825"/>
                  </a:lnTo>
                  <a:lnTo>
                    <a:pt x="49457" y="56171"/>
                  </a:lnTo>
                  <a:lnTo>
                    <a:pt x="38531" y="49377"/>
                  </a:lnTo>
                  <a:lnTo>
                    <a:pt x="20777" y="39598"/>
                  </a:lnTo>
                  <a:lnTo>
                    <a:pt x="11607" y="34772"/>
                  </a:lnTo>
                  <a:lnTo>
                    <a:pt x="11607" y="15951"/>
                  </a:lnTo>
                  <a:lnTo>
                    <a:pt x="19253" y="9791"/>
                  </a:lnTo>
                  <a:lnTo>
                    <a:pt x="53886" y="9791"/>
                  </a:lnTo>
                  <a:lnTo>
                    <a:pt x="53886" y="2705"/>
                  </a:lnTo>
                  <a:lnTo>
                    <a:pt x="50279" y="1968"/>
                  </a:lnTo>
                  <a:lnTo>
                    <a:pt x="42138" y="0"/>
                  </a:lnTo>
                  <a:close/>
                </a:path>
                <a:path w="57823" h="106858">
                  <a:moveTo>
                    <a:pt x="53886" y="9791"/>
                  </a:moveTo>
                  <a:lnTo>
                    <a:pt x="42278" y="9791"/>
                  </a:lnTo>
                  <a:lnTo>
                    <a:pt x="51320" y="13233"/>
                  </a:lnTo>
                  <a:lnTo>
                    <a:pt x="53886" y="14300"/>
                  </a:lnTo>
                  <a:lnTo>
                    <a:pt x="53886" y="9791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>
              <a:off x="7019119" y="493850"/>
              <a:ext cx="80313" cy="66601"/>
            </a:xfrm>
            <a:custGeom>
              <a:avLst/>
              <a:gdLst/>
              <a:ahLst/>
              <a:cxnLst/>
              <a:rect l="l" t="t" r="r" b="b"/>
              <a:pathLst>
                <a:path w="66370" h="103847">
                  <a:moveTo>
                    <a:pt x="11734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11734" y="103847"/>
                  </a:lnTo>
                  <a:lnTo>
                    <a:pt x="11734" y="54800"/>
                  </a:lnTo>
                  <a:lnTo>
                    <a:pt x="66370" y="54800"/>
                  </a:lnTo>
                  <a:lnTo>
                    <a:pt x="66370" y="45008"/>
                  </a:lnTo>
                  <a:lnTo>
                    <a:pt x="11734" y="45008"/>
                  </a:lnTo>
                  <a:lnTo>
                    <a:pt x="11734" y="0"/>
                  </a:lnTo>
                  <a:close/>
                </a:path>
                <a:path w="66370" h="103847">
                  <a:moveTo>
                    <a:pt x="66370" y="54800"/>
                  </a:moveTo>
                  <a:lnTo>
                    <a:pt x="54635" y="54800"/>
                  </a:lnTo>
                  <a:lnTo>
                    <a:pt x="54635" y="103847"/>
                  </a:lnTo>
                  <a:lnTo>
                    <a:pt x="66370" y="103847"/>
                  </a:lnTo>
                  <a:lnTo>
                    <a:pt x="66370" y="54800"/>
                  </a:lnTo>
                  <a:close/>
                </a:path>
                <a:path w="66370" h="103847">
                  <a:moveTo>
                    <a:pt x="66370" y="0"/>
                  </a:moveTo>
                  <a:lnTo>
                    <a:pt x="54635" y="0"/>
                  </a:lnTo>
                  <a:lnTo>
                    <a:pt x="54635" y="45008"/>
                  </a:lnTo>
                  <a:lnTo>
                    <a:pt x="66370" y="45008"/>
                  </a:lnTo>
                  <a:lnTo>
                    <a:pt x="66370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4"/>
            <p:cNvSpPr/>
            <p:nvPr/>
          </p:nvSpPr>
          <p:spPr>
            <a:xfrm>
              <a:off x="7132945" y="493841"/>
              <a:ext cx="97955" cy="66601"/>
            </a:xfrm>
            <a:custGeom>
              <a:avLst/>
              <a:gdLst/>
              <a:ahLst/>
              <a:cxnLst/>
              <a:rect l="l" t="t" r="r" b="b"/>
              <a:pathLst>
                <a:path w="80949" h="103847">
                  <a:moveTo>
                    <a:pt x="47396" y="0"/>
                  </a:moveTo>
                  <a:lnTo>
                    <a:pt x="33096" y="0"/>
                  </a:lnTo>
                  <a:lnTo>
                    <a:pt x="0" y="103847"/>
                  </a:lnTo>
                  <a:lnTo>
                    <a:pt x="11747" y="103847"/>
                  </a:lnTo>
                  <a:lnTo>
                    <a:pt x="21831" y="71780"/>
                  </a:lnTo>
                  <a:lnTo>
                    <a:pt x="70588" y="71780"/>
                  </a:lnTo>
                  <a:lnTo>
                    <a:pt x="67429" y="62001"/>
                  </a:lnTo>
                  <a:lnTo>
                    <a:pt x="24968" y="62001"/>
                  </a:lnTo>
                  <a:lnTo>
                    <a:pt x="40182" y="10680"/>
                  </a:lnTo>
                  <a:lnTo>
                    <a:pt x="50847" y="10680"/>
                  </a:lnTo>
                  <a:lnTo>
                    <a:pt x="47396" y="0"/>
                  </a:lnTo>
                  <a:close/>
                </a:path>
                <a:path w="80949" h="103847">
                  <a:moveTo>
                    <a:pt x="70588" y="71780"/>
                  </a:moveTo>
                  <a:lnTo>
                    <a:pt x="58839" y="71780"/>
                  </a:lnTo>
                  <a:lnTo>
                    <a:pt x="69215" y="103847"/>
                  </a:lnTo>
                  <a:lnTo>
                    <a:pt x="80949" y="103847"/>
                  </a:lnTo>
                  <a:lnTo>
                    <a:pt x="70588" y="71780"/>
                  </a:lnTo>
                  <a:close/>
                </a:path>
                <a:path w="80949" h="103847">
                  <a:moveTo>
                    <a:pt x="50847" y="10680"/>
                  </a:moveTo>
                  <a:lnTo>
                    <a:pt x="40474" y="10680"/>
                  </a:lnTo>
                  <a:lnTo>
                    <a:pt x="55676" y="62001"/>
                  </a:lnTo>
                  <a:lnTo>
                    <a:pt x="67429" y="62001"/>
                  </a:lnTo>
                  <a:lnTo>
                    <a:pt x="50847" y="1068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5"/>
            <p:cNvSpPr/>
            <p:nvPr/>
          </p:nvSpPr>
          <p:spPr>
            <a:xfrm>
              <a:off x="7264431" y="493841"/>
              <a:ext cx="74659" cy="66601"/>
            </a:xfrm>
            <a:custGeom>
              <a:avLst/>
              <a:gdLst/>
              <a:ahLst/>
              <a:cxnLst/>
              <a:rect l="l" t="t" r="r" b="b"/>
              <a:pathLst>
                <a:path w="61696" h="103847">
                  <a:moveTo>
                    <a:pt x="0" y="0"/>
                  </a:moveTo>
                  <a:lnTo>
                    <a:pt x="0" y="103847"/>
                  </a:lnTo>
                  <a:lnTo>
                    <a:pt x="11747" y="103847"/>
                  </a:lnTo>
                  <a:lnTo>
                    <a:pt x="11747" y="57658"/>
                  </a:lnTo>
                  <a:lnTo>
                    <a:pt x="46536" y="57658"/>
                  </a:lnTo>
                  <a:lnTo>
                    <a:pt x="42558" y="54132"/>
                  </a:lnTo>
                  <a:lnTo>
                    <a:pt x="37769" y="52235"/>
                  </a:lnTo>
                  <a:lnTo>
                    <a:pt x="48569" y="47866"/>
                  </a:lnTo>
                  <a:lnTo>
                    <a:pt x="11747" y="47866"/>
                  </a:lnTo>
                  <a:lnTo>
                    <a:pt x="11747" y="9779"/>
                  </a:lnTo>
                  <a:lnTo>
                    <a:pt x="48646" y="9779"/>
                  </a:lnTo>
                  <a:lnTo>
                    <a:pt x="44890" y="5144"/>
                  </a:lnTo>
                  <a:lnTo>
                    <a:pt x="34117" y="763"/>
                  </a:lnTo>
                  <a:lnTo>
                    <a:pt x="25912" y="0"/>
                  </a:lnTo>
                  <a:lnTo>
                    <a:pt x="0" y="0"/>
                  </a:lnTo>
                  <a:close/>
                </a:path>
                <a:path w="61696" h="103847">
                  <a:moveTo>
                    <a:pt x="46536" y="57658"/>
                  </a:moveTo>
                  <a:lnTo>
                    <a:pt x="22567" y="57658"/>
                  </a:lnTo>
                  <a:lnTo>
                    <a:pt x="36472" y="61215"/>
                  </a:lnTo>
                  <a:lnTo>
                    <a:pt x="42919" y="72057"/>
                  </a:lnTo>
                  <a:lnTo>
                    <a:pt x="49961" y="103847"/>
                  </a:lnTo>
                  <a:lnTo>
                    <a:pt x="61696" y="103847"/>
                  </a:lnTo>
                  <a:lnTo>
                    <a:pt x="55676" y="75399"/>
                  </a:lnTo>
                  <a:lnTo>
                    <a:pt x="52071" y="62563"/>
                  </a:lnTo>
                  <a:lnTo>
                    <a:pt x="46536" y="57658"/>
                  </a:lnTo>
                  <a:close/>
                </a:path>
                <a:path w="61696" h="103847">
                  <a:moveTo>
                    <a:pt x="48646" y="9779"/>
                  </a:moveTo>
                  <a:lnTo>
                    <a:pt x="20472" y="9779"/>
                  </a:lnTo>
                  <a:lnTo>
                    <a:pt x="35160" y="10887"/>
                  </a:lnTo>
                  <a:lnTo>
                    <a:pt x="45461" y="18646"/>
                  </a:lnTo>
                  <a:lnTo>
                    <a:pt x="42961" y="36475"/>
                  </a:lnTo>
                  <a:lnTo>
                    <a:pt x="34347" y="45106"/>
                  </a:lnTo>
                  <a:lnTo>
                    <a:pt x="22391" y="47755"/>
                  </a:lnTo>
                  <a:lnTo>
                    <a:pt x="11747" y="47866"/>
                  </a:lnTo>
                  <a:lnTo>
                    <a:pt x="48569" y="47866"/>
                  </a:lnTo>
                  <a:lnTo>
                    <a:pt x="48778" y="47781"/>
                  </a:lnTo>
                  <a:lnTo>
                    <a:pt x="57018" y="37476"/>
                  </a:lnTo>
                  <a:lnTo>
                    <a:pt x="53950" y="16322"/>
                  </a:lnTo>
                  <a:lnTo>
                    <a:pt x="48646" y="9779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6"/>
            <p:cNvSpPr/>
            <p:nvPr/>
          </p:nvSpPr>
          <p:spPr>
            <a:xfrm>
              <a:off x="7386609" y="493843"/>
              <a:ext cx="0" cy="66600"/>
            </a:xfrm>
            <a:custGeom>
              <a:avLst/>
              <a:gdLst/>
              <a:ahLst/>
              <a:cxnLst/>
              <a:rect l="l" t="t" r="r" b="b"/>
              <a:pathLst>
                <a:path h="103846">
                  <a:moveTo>
                    <a:pt x="0" y="0"/>
                  </a:moveTo>
                  <a:lnTo>
                    <a:pt x="0" y="103846"/>
                  </a:lnTo>
                </a:path>
              </a:pathLst>
            </a:custGeom>
            <a:ln w="13021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7"/>
            <p:cNvSpPr/>
            <p:nvPr/>
          </p:nvSpPr>
          <p:spPr>
            <a:xfrm>
              <a:off x="7442158" y="493850"/>
              <a:ext cx="83770" cy="66601"/>
            </a:xfrm>
            <a:custGeom>
              <a:avLst/>
              <a:gdLst/>
              <a:ahLst/>
              <a:cxnLst/>
              <a:rect l="l" t="t" r="r" b="b"/>
              <a:pathLst>
                <a:path w="69227" h="103847">
                  <a:moveTo>
                    <a:pt x="15049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11137" y="103847"/>
                  </a:lnTo>
                  <a:lnTo>
                    <a:pt x="11137" y="16383"/>
                  </a:lnTo>
                  <a:lnTo>
                    <a:pt x="23029" y="16383"/>
                  </a:lnTo>
                  <a:lnTo>
                    <a:pt x="15049" y="0"/>
                  </a:lnTo>
                  <a:close/>
                </a:path>
                <a:path w="69227" h="103847">
                  <a:moveTo>
                    <a:pt x="23029" y="16383"/>
                  </a:moveTo>
                  <a:lnTo>
                    <a:pt x="11430" y="16383"/>
                  </a:lnTo>
                  <a:lnTo>
                    <a:pt x="54178" y="103847"/>
                  </a:lnTo>
                  <a:lnTo>
                    <a:pt x="69227" y="103847"/>
                  </a:lnTo>
                  <a:lnTo>
                    <a:pt x="69227" y="87731"/>
                  </a:lnTo>
                  <a:lnTo>
                    <a:pt x="57785" y="87731"/>
                  </a:lnTo>
                  <a:lnTo>
                    <a:pt x="23029" y="16383"/>
                  </a:lnTo>
                  <a:close/>
                </a:path>
                <a:path w="69227" h="103847">
                  <a:moveTo>
                    <a:pt x="69227" y="0"/>
                  </a:moveTo>
                  <a:lnTo>
                    <a:pt x="58089" y="0"/>
                  </a:lnTo>
                  <a:lnTo>
                    <a:pt x="58089" y="87731"/>
                  </a:lnTo>
                  <a:lnTo>
                    <a:pt x="69227" y="87731"/>
                  </a:lnTo>
                  <a:lnTo>
                    <a:pt x="69227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7567080" y="492776"/>
              <a:ext cx="86505" cy="68227"/>
            </a:xfrm>
            <a:custGeom>
              <a:avLst/>
              <a:gdLst/>
              <a:ahLst/>
              <a:cxnLst/>
              <a:rect l="l" t="t" r="r" b="b"/>
              <a:pathLst>
                <a:path w="71487" h="106383">
                  <a:moveTo>
                    <a:pt x="38271" y="0"/>
                  </a:moveTo>
                  <a:lnTo>
                    <a:pt x="5371" y="21286"/>
                  </a:lnTo>
                  <a:lnTo>
                    <a:pt x="0" y="50742"/>
                  </a:lnTo>
                  <a:lnTo>
                    <a:pt x="902" y="65282"/>
                  </a:lnTo>
                  <a:lnTo>
                    <a:pt x="18987" y="98934"/>
                  </a:lnTo>
                  <a:lnTo>
                    <a:pt x="50440" y="106383"/>
                  </a:lnTo>
                  <a:lnTo>
                    <a:pt x="64459" y="101729"/>
                  </a:lnTo>
                  <a:lnTo>
                    <a:pt x="71269" y="97356"/>
                  </a:lnTo>
                  <a:lnTo>
                    <a:pt x="51179" y="97356"/>
                  </a:lnTo>
                  <a:lnTo>
                    <a:pt x="35581" y="96928"/>
                  </a:lnTo>
                  <a:lnTo>
                    <a:pt x="23670" y="90753"/>
                  </a:lnTo>
                  <a:lnTo>
                    <a:pt x="16767" y="79205"/>
                  </a:lnTo>
                  <a:lnTo>
                    <a:pt x="13576" y="64811"/>
                  </a:lnTo>
                  <a:lnTo>
                    <a:pt x="12800" y="50100"/>
                  </a:lnTo>
                  <a:lnTo>
                    <a:pt x="13977" y="35864"/>
                  </a:lnTo>
                  <a:lnTo>
                    <a:pt x="18474" y="22928"/>
                  </a:lnTo>
                  <a:lnTo>
                    <a:pt x="27747" y="13589"/>
                  </a:lnTo>
                  <a:lnTo>
                    <a:pt x="43252" y="10143"/>
                  </a:lnTo>
                  <a:lnTo>
                    <a:pt x="64494" y="10143"/>
                  </a:lnTo>
                  <a:lnTo>
                    <a:pt x="53947" y="2821"/>
                  </a:lnTo>
                  <a:lnTo>
                    <a:pt x="38271" y="0"/>
                  </a:lnTo>
                  <a:close/>
                </a:path>
                <a:path w="71487" h="106383">
                  <a:moveTo>
                    <a:pt x="71487" y="46810"/>
                  </a:moveTo>
                  <a:lnTo>
                    <a:pt x="35977" y="46810"/>
                  </a:lnTo>
                  <a:lnTo>
                    <a:pt x="35977" y="56602"/>
                  </a:lnTo>
                  <a:lnTo>
                    <a:pt x="59764" y="56602"/>
                  </a:lnTo>
                  <a:lnTo>
                    <a:pt x="59764" y="91654"/>
                  </a:lnTo>
                  <a:lnTo>
                    <a:pt x="57948" y="93317"/>
                  </a:lnTo>
                  <a:lnTo>
                    <a:pt x="51179" y="97356"/>
                  </a:lnTo>
                  <a:lnTo>
                    <a:pt x="71269" y="97356"/>
                  </a:lnTo>
                  <a:lnTo>
                    <a:pt x="71487" y="97216"/>
                  </a:lnTo>
                  <a:lnTo>
                    <a:pt x="71487" y="46810"/>
                  </a:lnTo>
                  <a:close/>
                </a:path>
                <a:path w="71487" h="106383">
                  <a:moveTo>
                    <a:pt x="64494" y="10143"/>
                  </a:moveTo>
                  <a:lnTo>
                    <a:pt x="43252" y="10143"/>
                  </a:lnTo>
                  <a:lnTo>
                    <a:pt x="55368" y="17652"/>
                  </a:lnTo>
                  <a:lnTo>
                    <a:pt x="58850" y="29957"/>
                  </a:lnTo>
                  <a:lnTo>
                    <a:pt x="71169" y="22192"/>
                  </a:lnTo>
                  <a:lnTo>
                    <a:pt x="65117" y="10575"/>
                  </a:lnTo>
                  <a:lnTo>
                    <a:pt x="64494" y="10143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9"/>
            <p:cNvSpPr/>
            <p:nvPr/>
          </p:nvSpPr>
          <p:spPr>
            <a:xfrm>
              <a:off x="7761220" y="493850"/>
              <a:ext cx="62471" cy="66601"/>
            </a:xfrm>
            <a:custGeom>
              <a:avLst/>
              <a:gdLst/>
              <a:ahLst/>
              <a:cxnLst/>
              <a:rect l="l" t="t" r="r" b="b"/>
              <a:pathLst>
                <a:path w="51625" h="103847">
                  <a:moveTo>
                    <a:pt x="50253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51625" y="103847"/>
                  </a:lnTo>
                  <a:lnTo>
                    <a:pt x="51625" y="94068"/>
                  </a:lnTo>
                  <a:lnTo>
                    <a:pt x="11747" y="94068"/>
                  </a:lnTo>
                  <a:lnTo>
                    <a:pt x="11747" y="54317"/>
                  </a:lnTo>
                  <a:lnTo>
                    <a:pt x="48463" y="54317"/>
                  </a:lnTo>
                  <a:lnTo>
                    <a:pt x="48463" y="44551"/>
                  </a:lnTo>
                  <a:lnTo>
                    <a:pt x="11747" y="44551"/>
                  </a:lnTo>
                  <a:lnTo>
                    <a:pt x="11747" y="9779"/>
                  </a:lnTo>
                  <a:lnTo>
                    <a:pt x="50253" y="9779"/>
                  </a:lnTo>
                  <a:lnTo>
                    <a:pt x="50253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0"/>
            <p:cNvSpPr/>
            <p:nvPr/>
          </p:nvSpPr>
          <p:spPr>
            <a:xfrm>
              <a:off x="7846431" y="493841"/>
              <a:ext cx="94528" cy="66601"/>
            </a:xfrm>
            <a:custGeom>
              <a:avLst/>
              <a:gdLst/>
              <a:ahLst/>
              <a:cxnLst/>
              <a:rect l="l" t="t" r="r" b="b"/>
              <a:pathLst>
                <a:path w="78117" h="103847">
                  <a:moveTo>
                    <a:pt x="15951" y="0"/>
                  </a:moveTo>
                  <a:lnTo>
                    <a:pt x="3187" y="0"/>
                  </a:lnTo>
                  <a:lnTo>
                    <a:pt x="32664" y="49352"/>
                  </a:lnTo>
                  <a:lnTo>
                    <a:pt x="0" y="103847"/>
                  </a:lnTo>
                  <a:lnTo>
                    <a:pt x="12788" y="103847"/>
                  </a:lnTo>
                  <a:lnTo>
                    <a:pt x="39141" y="60210"/>
                  </a:lnTo>
                  <a:lnTo>
                    <a:pt x="51971" y="60210"/>
                  </a:lnTo>
                  <a:lnTo>
                    <a:pt x="45466" y="49352"/>
                  </a:lnTo>
                  <a:lnTo>
                    <a:pt x="51727" y="38823"/>
                  </a:lnTo>
                  <a:lnTo>
                    <a:pt x="39141" y="38823"/>
                  </a:lnTo>
                  <a:lnTo>
                    <a:pt x="15951" y="0"/>
                  </a:lnTo>
                  <a:close/>
                </a:path>
                <a:path w="78117" h="103847">
                  <a:moveTo>
                    <a:pt x="51971" y="60210"/>
                  </a:moveTo>
                  <a:lnTo>
                    <a:pt x="39141" y="60210"/>
                  </a:lnTo>
                  <a:lnTo>
                    <a:pt x="65328" y="103847"/>
                  </a:lnTo>
                  <a:lnTo>
                    <a:pt x="78117" y="103847"/>
                  </a:lnTo>
                  <a:lnTo>
                    <a:pt x="51971" y="60210"/>
                  </a:lnTo>
                  <a:close/>
                </a:path>
                <a:path w="78117" h="103847">
                  <a:moveTo>
                    <a:pt x="74815" y="0"/>
                  </a:moveTo>
                  <a:lnTo>
                    <a:pt x="62026" y="0"/>
                  </a:lnTo>
                  <a:lnTo>
                    <a:pt x="39141" y="38823"/>
                  </a:lnTo>
                  <a:lnTo>
                    <a:pt x="51727" y="38823"/>
                  </a:lnTo>
                  <a:lnTo>
                    <a:pt x="74815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1"/>
            <p:cNvSpPr/>
            <p:nvPr/>
          </p:nvSpPr>
          <p:spPr>
            <a:xfrm>
              <a:off x="7972814" y="493841"/>
              <a:ext cx="68210" cy="66601"/>
            </a:xfrm>
            <a:custGeom>
              <a:avLst/>
              <a:gdLst/>
              <a:ahLst/>
              <a:cxnLst/>
              <a:rect l="l" t="t" r="r" b="b"/>
              <a:pathLst>
                <a:path w="56368" h="103847">
                  <a:moveTo>
                    <a:pt x="0" y="0"/>
                  </a:moveTo>
                  <a:lnTo>
                    <a:pt x="0" y="103847"/>
                  </a:lnTo>
                  <a:lnTo>
                    <a:pt x="11760" y="103847"/>
                  </a:lnTo>
                  <a:lnTo>
                    <a:pt x="11760" y="57492"/>
                  </a:lnTo>
                  <a:lnTo>
                    <a:pt x="24104" y="57492"/>
                  </a:lnTo>
                  <a:lnTo>
                    <a:pt x="39206" y="55382"/>
                  </a:lnTo>
                  <a:lnTo>
                    <a:pt x="50381" y="48534"/>
                  </a:lnTo>
                  <a:lnTo>
                    <a:pt x="50778" y="47713"/>
                  </a:lnTo>
                  <a:lnTo>
                    <a:pt x="11760" y="47713"/>
                  </a:lnTo>
                  <a:lnTo>
                    <a:pt x="11760" y="9779"/>
                  </a:lnTo>
                  <a:lnTo>
                    <a:pt x="47885" y="9779"/>
                  </a:lnTo>
                  <a:lnTo>
                    <a:pt x="42905" y="4249"/>
                  </a:lnTo>
                  <a:lnTo>
                    <a:pt x="31769" y="466"/>
                  </a:lnTo>
                  <a:lnTo>
                    <a:pt x="0" y="0"/>
                  </a:lnTo>
                  <a:close/>
                </a:path>
                <a:path w="56368" h="103847">
                  <a:moveTo>
                    <a:pt x="47885" y="9779"/>
                  </a:moveTo>
                  <a:lnTo>
                    <a:pt x="21539" y="9779"/>
                  </a:lnTo>
                  <a:lnTo>
                    <a:pt x="34058" y="11158"/>
                  </a:lnTo>
                  <a:lnTo>
                    <a:pt x="44128" y="20813"/>
                  </a:lnTo>
                  <a:lnTo>
                    <a:pt x="42425" y="37765"/>
                  </a:lnTo>
                  <a:lnTo>
                    <a:pt x="34496" y="46075"/>
                  </a:lnTo>
                  <a:lnTo>
                    <a:pt x="11760" y="47713"/>
                  </a:lnTo>
                  <a:lnTo>
                    <a:pt x="50778" y="47713"/>
                  </a:lnTo>
                  <a:lnTo>
                    <a:pt x="56368" y="36169"/>
                  </a:lnTo>
                  <a:lnTo>
                    <a:pt x="52542" y="14950"/>
                  </a:lnTo>
                  <a:lnTo>
                    <a:pt x="47885" y="9779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2"/>
            <p:cNvSpPr/>
            <p:nvPr/>
          </p:nvSpPr>
          <p:spPr>
            <a:xfrm>
              <a:off x="8076827" y="493850"/>
              <a:ext cx="62442" cy="66601"/>
            </a:xfrm>
            <a:custGeom>
              <a:avLst/>
              <a:gdLst/>
              <a:ahLst/>
              <a:cxnLst/>
              <a:rect l="l" t="t" r="r" b="b"/>
              <a:pathLst>
                <a:path w="51600" h="103847">
                  <a:moveTo>
                    <a:pt x="50241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51600" y="103847"/>
                  </a:lnTo>
                  <a:lnTo>
                    <a:pt x="51600" y="94068"/>
                  </a:lnTo>
                  <a:lnTo>
                    <a:pt x="11722" y="94068"/>
                  </a:lnTo>
                  <a:lnTo>
                    <a:pt x="11722" y="54317"/>
                  </a:lnTo>
                  <a:lnTo>
                    <a:pt x="48450" y="54317"/>
                  </a:lnTo>
                  <a:lnTo>
                    <a:pt x="48450" y="44551"/>
                  </a:lnTo>
                  <a:lnTo>
                    <a:pt x="11722" y="44551"/>
                  </a:lnTo>
                  <a:lnTo>
                    <a:pt x="11722" y="9779"/>
                  </a:lnTo>
                  <a:lnTo>
                    <a:pt x="50241" y="9779"/>
                  </a:lnTo>
                  <a:lnTo>
                    <a:pt x="50241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3"/>
            <p:cNvSpPr/>
            <p:nvPr/>
          </p:nvSpPr>
          <p:spPr>
            <a:xfrm>
              <a:off x="8177502" y="493841"/>
              <a:ext cx="74703" cy="66601"/>
            </a:xfrm>
            <a:custGeom>
              <a:avLst/>
              <a:gdLst/>
              <a:ahLst/>
              <a:cxnLst/>
              <a:rect l="l" t="t" r="r" b="b"/>
              <a:pathLst>
                <a:path w="61734" h="103847">
                  <a:moveTo>
                    <a:pt x="0" y="0"/>
                  </a:moveTo>
                  <a:lnTo>
                    <a:pt x="0" y="103847"/>
                  </a:lnTo>
                  <a:lnTo>
                    <a:pt x="11747" y="103847"/>
                  </a:lnTo>
                  <a:lnTo>
                    <a:pt x="11747" y="57658"/>
                  </a:lnTo>
                  <a:lnTo>
                    <a:pt x="46543" y="57658"/>
                  </a:lnTo>
                  <a:lnTo>
                    <a:pt x="42567" y="54136"/>
                  </a:lnTo>
                  <a:lnTo>
                    <a:pt x="37769" y="52235"/>
                  </a:lnTo>
                  <a:lnTo>
                    <a:pt x="48580" y="47866"/>
                  </a:lnTo>
                  <a:lnTo>
                    <a:pt x="11747" y="47866"/>
                  </a:lnTo>
                  <a:lnTo>
                    <a:pt x="11747" y="9779"/>
                  </a:lnTo>
                  <a:lnTo>
                    <a:pt x="48650" y="9779"/>
                  </a:lnTo>
                  <a:lnTo>
                    <a:pt x="44894" y="5143"/>
                  </a:lnTo>
                  <a:lnTo>
                    <a:pt x="34121" y="762"/>
                  </a:lnTo>
                  <a:lnTo>
                    <a:pt x="25911" y="0"/>
                  </a:lnTo>
                  <a:lnTo>
                    <a:pt x="0" y="0"/>
                  </a:lnTo>
                  <a:close/>
                </a:path>
                <a:path w="61734" h="103847">
                  <a:moveTo>
                    <a:pt x="46543" y="57658"/>
                  </a:moveTo>
                  <a:lnTo>
                    <a:pt x="22580" y="57658"/>
                  </a:lnTo>
                  <a:lnTo>
                    <a:pt x="36476" y="61215"/>
                  </a:lnTo>
                  <a:lnTo>
                    <a:pt x="42925" y="72057"/>
                  </a:lnTo>
                  <a:lnTo>
                    <a:pt x="49974" y="103847"/>
                  </a:lnTo>
                  <a:lnTo>
                    <a:pt x="61734" y="103847"/>
                  </a:lnTo>
                  <a:lnTo>
                    <a:pt x="55689" y="75399"/>
                  </a:lnTo>
                  <a:lnTo>
                    <a:pt x="52085" y="62566"/>
                  </a:lnTo>
                  <a:lnTo>
                    <a:pt x="46543" y="57658"/>
                  </a:lnTo>
                  <a:close/>
                </a:path>
                <a:path w="61734" h="103847">
                  <a:moveTo>
                    <a:pt x="48650" y="9779"/>
                  </a:moveTo>
                  <a:lnTo>
                    <a:pt x="20472" y="9779"/>
                  </a:lnTo>
                  <a:lnTo>
                    <a:pt x="35165" y="10886"/>
                  </a:lnTo>
                  <a:lnTo>
                    <a:pt x="45470" y="18637"/>
                  </a:lnTo>
                  <a:lnTo>
                    <a:pt x="42977" y="36467"/>
                  </a:lnTo>
                  <a:lnTo>
                    <a:pt x="34372" y="45101"/>
                  </a:lnTo>
                  <a:lnTo>
                    <a:pt x="22413" y="47754"/>
                  </a:lnTo>
                  <a:lnTo>
                    <a:pt x="11747" y="47866"/>
                  </a:lnTo>
                  <a:lnTo>
                    <a:pt x="48580" y="47866"/>
                  </a:lnTo>
                  <a:lnTo>
                    <a:pt x="48789" y="47781"/>
                  </a:lnTo>
                  <a:lnTo>
                    <a:pt x="57022" y="37476"/>
                  </a:lnTo>
                  <a:lnTo>
                    <a:pt x="53953" y="16322"/>
                  </a:lnTo>
                  <a:lnTo>
                    <a:pt x="48650" y="9779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4"/>
            <p:cNvSpPr/>
            <p:nvPr/>
          </p:nvSpPr>
          <p:spPr>
            <a:xfrm>
              <a:off x="8313363" y="500121"/>
              <a:ext cx="0" cy="60328"/>
            </a:xfrm>
            <a:custGeom>
              <a:avLst/>
              <a:gdLst/>
              <a:ahLst/>
              <a:cxnLst/>
              <a:rect l="l" t="t" r="r" b="b"/>
              <a:pathLst>
                <a:path h="94068">
                  <a:moveTo>
                    <a:pt x="0" y="0"/>
                  </a:moveTo>
                  <a:lnTo>
                    <a:pt x="0" y="94068"/>
                  </a:lnTo>
                </a:path>
              </a:pathLst>
            </a:custGeom>
            <a:ln w="12992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5"/>
            <p:cNvSpPr/>
            <p:nvPr/>
          </p:nvSpPr>
          <p:spPr>
            <a:xfrm>
              <a:off x="8276211" y="496985"/>
              <a:ext cx="74304" cy="0"/>
            </a:xfrm>
            <a:custGeom>
              <a:avLst/>
              <a:gdLst/>
              <a:ahLst/>
              <a:cxnLst/>
              <a:rect l="l" t="t" r="r" b="b"/>
              <a:pathLst>
                <a:path w="61404">
                  <a:moveTo>
                    <a:pt x="0" y="0"/>
                  </a:moveTo>
                  <a:lnTo>
                    <a:pt x="61404" y="0"/>
                  </a:lnTo>
                </a:path>
              </a:pathLst>
            </a:custGeom>
            <a:ln w="11049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6"/>
            <p:cNvSpPr/>
            <p:nvPr/>
          </p:nvSpPr>
          <p:spPr>
            <a:xfrm>
              <a:off x="8390233" y="493843"/>
              <a:ext cx="0" cy="66600"/>
            </a:xfrm>
            <a:custGeom>
              <a:avLst/>
              <a:gdLst/>
              <a:ahLst/>
              <a:cxnLst/>
              <a:rect l="l" t="t" r="r" b="b"/>
              <a:pathLst>
                <a:path h="103846">
                  <a:moveTo>
                    <a:pt x="0" y="0"/>
                  </a:moveTo>
                  <a:lnTo>
                    <a:pt x="0" y="103846"/>
                  </a:lnTo>
                </a:path>
              </a:pathLst>
            </a:custGeom>
            <a:ln w="12988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7"/>
            <p:cNvSpPr/>
            <p:nvPr/>
          </p:nvSpPr>
          <p:spPr>
            <a:xfrm>
              <a:off x="8438876" y="492791"/>
              <a:ext cx="69949" cy="68533"/>
            </a:xfrm>
            <a:custGeom>
              <a:avLst/>
              <a:gdLst/>
              <a:ahLst/>
              <a:cxnLst/>
              <a:rect l="l" t="t" r="r" b="b"/>
              <a:pathLst>
                <a:path w="57805" h="106860">
                  <a:moveTo>
                    <a:pt x="0" y="91960"/>
                  </a:moveTo>
                  <a:lnTo>
                    <a:pt x="1892" y="104425"/>
                  </a:lnTo>
                  <a:lnTo>
                    <a:pt x="12162" y="106081"/>
                  </a:lnTo>
                  <a:lnTo>
                    <a:pt x="30129" y="106860"/>
                  </a:lnTo>
                  <a:lnTo>
                    <a:pt x="41829" y="103988"/>
                  </a:lnTo>
                  <a:lnTo>
                    <a:pt x="50676" y="97354"/>
                  </a:lnTo>
                  <a:lnTo>
                    <a:pt x="24620" y="97354"/>
                  </a:lnTo>
                  <a:lnTo>
                    <a:pt x="8512" y="94936"/>
                  </a:lnTo>
                  <a:lnTo>
                    <a:pt x="0" y="91960"/>
                  </a:lnTo>
                  <a:close/>
                </a:path>
                <a:path w="57805" h="106860">
                  <a:moveTo>
                    <a:pt x="42125" y="0"/>
                  </a:moveTo>
                  <a:lnTo>
                    <a:pt x="2310" y="19906"/>
                  </a:lnTo>
                  <a:lnTo>
                    <a:pt x="1356" y="37611"/>
                  </a:lnTo>
                  <a:lnTo>
                    <a:pt x="10249" y="47109"/>
                  </a:lnTo>
                  <a:lnTo>
                    <a:pt x="21209" y="53581"/>
                  </a:lnTo>
                  <a:lnTo>
                    <a:pt x="34796" y="61206"/>
                  </a:lnTo>
                  <a:lnTo>
                    <a:pt x="43746" y="69110"/>
                  </a:lnTo>
                  <a:lnTo>
                    <a:pt x="47234" y="83734"/>
                  </a:lnTo>
                  <a:lnTo>
                    <a:pt x="39562" y="93854"/>
                  </a:lnTo>
                  <a:lnTo>
                    <a:pt x="24620" y="97354"/>
                  </a:lnTo>
                  <a:lnTo>
                    <a:pt x="50676" y="97354"/>
                  </a:lnTo>
                  <a:lnTo>
                    <a:pt x="51119" y="97022"/>
                  </a:lnTo>
                  <a:lnTo>
                    <a:pt x="56833" y="84717"/>
                  </a:lnTo>
                  <a:lnTo>
                    <a:pt x="57805" y="65830"/>
                  </a:lnTo>
                  <a:lnTo>
                    <a:pt x="49448" y="56172"/>
                  </a:lnTo>
                  <a:lnTo>
                    <a:pt x="38519" y="49377"/>
                  </a:lnTo>
                  <a:lnTo>
                    <a:pt x="20751" y="39598"/>
                  </a:lnTo>
                  <a:lnTo>
                    <a:pt x="11569" y="34772"/>
                  </a:lnTo>
                  <a:lnTo>
                    <a:pt x="11569" y="15951"/>
                  </a:lnTo>
                  <a:lnTo>
                    <a:pt x="19253" y="9791"/>
                  </a:lnTo>
                  <a:lnTo>
                    <a:pt x="53860" y="9791"/>
                  </a:lnTo>
                  <a:lnTo>
                    <a:pt x="53860" y="2705"/>
                  </a:lnTo>
                  <a:lnTo>
                    <a:pt x="50241" y="1968"/>
                  </a:lnTo>
                  <a:lnTo>
                    <a:pt x="42125" y="0"/>
                  </a:lnTo>
                  <a:close/>
                </a:path>
                <a:path w="57805" h="106860">
                  <a:moveTo>
                    <a:pt x="53860" y="9791"/>
                  </a:moveTo>
                  <a:lnTo>
                    <a:pt x="42265" y="9791"/>
                  </a:lnTo>
                  <a:lnTo>
                    <a:pt x="51320" y="13233"/>
                  </a:lnTo>
                  <a:lnTo>
                    <a:pt x="53860" y="14300"/>
                  </a:lnTo>
                  <a:lnTo>
                    <a:pt x="53860" y="9791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8"/>
            <p:cNvSpPr/>
            <p:nvPr/>
          </p:nvSpPr>
          <p:spPr>
            <a:xfrm>
              <a:off x="8549739" y="493850"/>
              <a:ext cx="62471" cy="66601"/>
            </a:xfrm>
            <a:custGeom>
              <a:avLst/>
              <a:gdLst/>
              <a:ahLst/>
              <a:cxnLst/>
              <a:rect l="l" t="t" r="r" b="b"/>
              <a:pathLst>
                <a:path w="51625" h="103847">
                  <a:moveTo>
                    <a:pt x="50279" y="0"/>
                  </a:moveTo>
                  <a:lnTo>
                    <a:pt x="0" y="0"/>
                  </a:lnTo>
                  <a:lnTo>
                    <a:pt x="0" y="103847"/>
                  </a:lnTo>
                  <a:lnTo>
                    <a:pt x="51625" y="103847"/>
                  </a:lnTo>
                  <a:lnTo>
                    <a:pt x="51625" y="94068"/>
                  </a:lnTo>
                  <a:lnTo>
                    <a:pt x="11747" y="94068"/>
                  </a:lnTo>
                  <a:lnTo>
                    <a:pt x="11747" y="54317"/>
                  </a:lnTo>
                  <a:lnTo>
                    <a:pt x="48463" y="54317"/>
                  </a:lnTo>
                  <a:lnTo>
                    <a:pt x="48463" y="44551"/>
                  </a:lnTo>
                  <a:lnTo>
                    <a:pt x="11747" y="44551"/>
                  </a:lnTo>
                  <a:lnTo>
                    <a:pt x="11747" y="9779"/>
                  </a:lnTo>
                  <a:lnTo>
                    <a:pt x="50279" y="9779"/>
                  </a:lnTo>
                  <a:lnTo>
                    <a:pt x="50279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6886105" y="303325"/>
              <a:ext cx="267223" cy="134423"/>
            </a:xfrm>
            <a:custGeom>
              <a:avLst/>
              <a:gdLst/>
              <a:ahLst/>
              <a:cxnLst/>
              <a:rect l="l" t="t" r="r" b="b"/>
              <a:pathLst>
                <a:path w="220830" h="209600">
                  <a:moveTo>
                    <a:pt x="149214" y="0"/>
                  </a:moveTo>
                  <a:lnTo>
                    <a:pt x="2215" y="14"/>
                  </a:lnTo>
                  <a:lnTo>
                    <a:pt x="10197" y="4834"/>
                  </a:lnTo>
                  <a:lnTo>
                    <a:pt x="17515" y="21243"/>
                  </a:lnTo>
                  <a:lnTo>
                    <a:pt x="17514" y="190935"/>
                  </a:lnTo>
                  <a:lnTo>
                    <a:pt x="13795" y="200375"/>
                  </a:lnTo>
                  <a:lnTo>
                    <a:pt x="0" y="209600"/>
                  </a:lnTo>
                  <a:lnTo>
                    <a:pt x="147206" y="209576"/>
                  </a:lnTo>
                  <a:lnTo>
                    <a:pt x="196974" y="195154"/>
                  </a:lnTo>
                  <a:lnTo>
                    <a:pt x="215245" y="172669"/>
                  </a:lnTo>
                  <a:lnTo>
                    <a:pt x="84253" y="172669"/>
                  </a:lnTo>
                  <a:lnTo>
                    <a:pt x="84253" y="36334"/>
                  </a:lnTo>
                  <a:lnTo>
                    <a:pt x="202538" y="36334"/>
                  </a:lnTo>
                  <a:lnTo>
                    <a:pt x="197896" y="25018"/>
                  </a:lnTo>
                  <a:lnTo>
                    <a:pt x="188560" y="13169"/>
                  </a:lnTo>
                  <a:lnTo>
                    <a:pt x="172878" y="3804"/>
                  </a:lnTo>
                  <a:lnTo>
                    <a:pt x="149214" y="0"/>
                  </a:lnTo>
                  <a:close/>
                </a:path>
                <a:path w="220830" h="209600">
                  <a:moveTo>
                    <a:pt x="202538" y="36334"/>
                  </a:moveTo>
                  <a:lnTo>
                    <a:pt x="84253" y="36334"/>
                  </a:lnTo>
                  <a:lnTo>
                    <a:pt x="120527" y="36474"/>
                  </a:lnTo>
                  <a:lnTo>
                    <a:pt x="130802" y="39287"/>
                  </a:lnTo>
                  <a:lnTo>
                    <a:pt x="141055" y="49102"/>
                  </a:lnTo>
                  <a:lnTo>
                    <a:pt x="145705" y="70110"/>
                  </a:lnTo>
                  <a:lnTo>
                    <a:pt x="144093" y="86074"/>
                  </a:lnTo>
                  <a:lnTo>
                    <a:pt x="136449" y="91600"/>
                  </a:lnTo>
                  <a:lnTo>
                    <a:pt x="92921" y="91600"/>
                  </a:lnTo>
                  <a:lnTo>
                    <a:pt x="115071" y="101172"/>
                  </a:lnTo>
                  <a:lnTo>
                    <a:pt x="148818" y="122028"/>
                  </a:lnTo>
                  <a:lnTo>
                    <a:pt x="156334" y="153679"/>
                  </a:lnTo>
                  <a:lnTo>
                    <a:pt x="153924" y="167042"/>
                  </a:lnTo>
                  <a:lnTo>
                    <a:pt x="144575" y="171965"/>
                  </a:lnTo>
                  <a:lnTo>
                    <a:pt x="123560" y="172669"/>
                  </a:lnTo>
                  <a:lnTo>
                    <a:pt x="215245" y="172669"/>
                  </a:lnTo>
                  <a:lnTo>
                    <a:pt x="217605" y="168320"/>
                  </a:lnTo>
                  <a:lnTo>
                    <a:pt x="220830" y="147239"/>
                  </a:lnTo>
                  <a:lnTo>
                    <a:pt x="220366" y="140932"/>
                  </a:lnTo>
                  <a:lnTo>
                    <a:pt x="202761" y="105342"/>
                  </a:lnTo>
                  <a:lnTo>
                    <a:pt x="163640" y="92633"/>
                  </a:lnTo>
                  <a:lnTo>
                    <a:pt x="168161" y="92234"/>
                  </a:lnTo>
                  <a:lnTo>
                    <a:pt x="170488" y="91600"/>
                  </a:lnTo>
                  <a:lnTo>
                    <a:pt x="136449" y="91600"/>
                  </a:lnTo>
                  <a:lnTo>
                    <a:pt x="170668" y="91551"/>
                  </a:lnTo>
                  <a:lnTo>
                    <a:pt x="178257" y="89484"/>
                  </a:lnTo>
                  <a:lnTo>
                    <a:pt x="190136" y="82057"/>
                  </a:lnTo>
                  <a:lnTo>
                    <a:pt x="200010" y="67627"/>
                  </a:lnTo>
                  <a:lnTo>
                    <a:pt x="204086" y="43871"/>
                  </a:lnTo>
                  <a:lnTo>
                    <a:pt x="202538" y="36334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0"/>
            <p:cNvSpPr/>
            <p:nvPr/>
          </p:nvSpPr>
          <p:spPr>
            <a:xfrm>
              <a:off x="6577948" y="326627"/>
              <a:ext cx="87224" cy="87436"/>
            </a:xfrm>
            <a:custGeom>
              <a:avLst/>
              <a:gdLst/>
              <a:ahLst/>
              <a:cxnLst/>
              <a:rect l="l" t="t" r="r" b="b"/>
              <a:pathLst>
                <a:path w="72081" h="136334">
                  <a:moveTo>
                    <a:pt x="0" y="0"/>
                  </a:moveTo>
                  <a:lnTo>
                    <a:pt x="0" y="136334"/>
                  </a:lnTo>
                  <a:lnTo>
                    <a:pt x="39331" y="136334"/>
                  </a:lnTo>
                  <a:lnTo>
                    <a:pt x="60337" y="135630"/>
                  </a:lnTo>
                  <a:lnTo>
                    <a:pt x="69677" y="130700"/>
                  </a:lnTo>
                  <a:lnTo>
                    <a:pt x="72081" y="117320"/>
                  </a:lnTo>
                  <a:lnTo>
                    <a:pt x="70638" y="103767"/>
                  </a:lnTo>
                  <a:lnTo>
                    <a:pt x="46820" y="72393"/>
                  </a:lnTo>
                  <a:lnTo>
                    <a:pt x="8520" y="55202"/>
                  </a:lnTo>
                  <a:lnTo>
                    <a:pt x="52277" y="55202"/>
                  </a:lnTo>
                  <a:lnTo>
                    <a:pt x="59829" y="49736"/>
                  </a:lnTo>
                  <a:lnTo>
                    <a:pt x="61439" y="33761"/>
                  </a:lnTo>
                  <a:lnTo>
                    <a:pt x="56788" y="12754"/>
                  </a:lnTo>
                  <a:lnTo>
                    <a:pt x="46537" y="2945"/>
                  </a:lnTo>
                  <a:lnTo>
                    <a:pt x="36273" y="139"/>
                  </a:lnTo>
                  <a:lnTo>
                    <a:pt x="31572" y="139"/>
                  </a:lnTo>
                  <a:lnTo>
                    <a:pt x="0" y="0"/>
                  </a:lnTo>
                  <a:close/>
                </a:path>
                <a:path w="72081" h="136334">
                  <a:moveTo>
                    <a:pt x="52277" y="55202"/>
                  </a:moveTo>
                  <a:lnTo>
                    <a:pt x="8520" y="55202"/>
                  </a:lnTo>
                  <a:lnTo>
                    <a:pt x="52189" y="55265"/>
                  </a:lnTo>
                  <a:close/>
                </a:path>
                <a:path w="72081" h="136334">
                  <a:moveTo>
                    <a:pt x="36269" y="138"/>
                  </a:moveTo>
                  <a:lnTo>
                    <a:pt x="31572" y="139"/>
                  </a:lnTo>
                  <a:lnTo>
                    <a:pt x="36273" y="139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1"/>
            <p:cNvSpPr/>
            <p:nvPr/>
          </p:nvSpPr>
          <p:spPr>
            <a:xfrm>
              <a:off x="7168456" y="303214"/>
              <a:ext cx="275775" cy="134527"/>
            </a:xfrm>
            <a:custGeom>
              <a:avLst/>
              <a:gdLst/>
              <a:ahLst/>
              <a:cxnLst/>
              <a:rect l="l" t="t" r="r" b="b"/>
              <a:pathLst>
                <a:path w="227896" h="209763">
                  <a:moveTo>
                    <a:pt x="136302" y="0"/>
                  </a:moveTo>
                  <a:lnTo>
                    <a:pt x="130014" y="73"/>
                  </a:lnTo>
                  <a:lnTo>
                    <a:pt x="0" y="201"/>
                  </a:lnTo>
                  <a:lnTo>
                    <a:pt x="15896" y="4613"/>
                  </a:lnTo>
                  <a:lnTo>
                    <a:pt x="18689" y="16929"/>
                  </a:lnTo>
                  <a:lnTo>
                    <a:pt x="18694" y="189886"/>
                  </a:lnTo>
                  <a:lnTo>
                    <a:pt x="14089" y="206727"/>
                  </a:lnTo>
                  <a:lnTo>
                    <a:pt x="2913" y="209757"/>
                  </a:lnTo>
                  <a:lnTo>
                    <a:pt x="83843" y="209763"/>
                  </a:lnTo>
                  <a:lnTo>
                    <a:pt x="85674" y="37107"/>
                  </a:lnTo>
                  <a:lnTo>
                    <a:pt x="205698" y="37107"/>
                  </a:lnTo>
                  <a:lnTo>
                    <a:pt x="204962" y="35162"/>
                  </a:lnTo>
                  <a:lnTo>
                    <a:pt x="170405" y="6253"/>
                  </a:lnTo>
                  <a:lnTo>
                    <a:pt x="145841" y="594"/>
                  </a:lnTo>
                  <a:lnTo>
                    <a:pt x="136302" y="0"/>
                  </a:lnTo>
                  <a:close/>
                </a:path>
                <a:path w="227896" h="209763">
                  <a:moveTo>
                    <a:pt x="205698" y="37107"/>
                  </a:moveTo>
                  <a:lnTo>
                    <a:pt x="120281" y="37107"/>
                  </a:lnTo>
                  <a:lnTo>
                    <a:pt x="139580" y="38131"/>
                  </a:lnTo>
                  <a:lnTo>
                    <a:pt x="148338" y="43412"/>
                  </a:lnTo>
                  <a:lnTo>
                    <a:pt x="146783" y="82541"/>
                  </a:lnTo>
                  <a:lnTo>
                    <a:pt x="92506" y="102728"/>
                  </a:lnTo>
                  <a:lnTo>
                    <a:pt x="99713" y="108948"/>
                  </a:lnTo>
                  <a:lnTo>
                    <a:pt x="104976" y="115126"/>
                  </a:lnTo>
                  <a:lnTo>
                    <a:pt x="110304" y="124487"/>
                  </a:lnTo>
                  <a:lnTo>
                    <a:pt x="117705" y="140256"/>
                  </a:lnTo>
                  <a:lnTo>
                    <a:pt x="136340" y="181468"/>
                  </a:lnTo>
                  <a:lnTo>
                    <a:pt x="139080" y="187395"/>
                  </a:lnTo>
                  <a:lnTo>
                    <a:pt x="186101" y="208997"/>
                  </a:lnTo>
                  <a:lnTo>
                    <a:pt x="227896" y="209753"/>
                  </a:lnTo>
                  <a:lnTo>
                    <a:pt x="218573" y="205176"/>
                  </a:lnTo>
                  <a:lnTo>
                    <a:pt x="212239" y="194813"/>
                  </a:lnTo>
                  <a:lnTo>
                    <a:pt x="204314" y="176472"/>
                  </a:lnTo>
                  <a:lnTo>
                    <a:pt x="197642" y="160921"/>
                  </a:lnTo>
                  <a:lnTo>
                    <a:pt x="189950" y="142859"/>
                  </a:lnTo>
                  <a:lnTo>
                    <a:pt x="183355" y="124024"/>
                  </a:lnTo>
                  <a:lnTo>
                    <a:pt x="176786" y="115542"/>
                  </a:lnTo>
                  <a:lnTo>
                    <a:pt x="167530" y="113669"/>
                  </a:lnTo>
                  <a:lnTo>
                    <a:pt x="155044" y="113193"/>
                  </a:lnTo>
                  <a:lnTo>
                    <a:pt x="193865" y="113193"/>
                  </a:lnTo>
                  <a:lnTo>
                    <a:pt x="203476" y="110363"/>
                  </a:lnTo>
                  <a:lnTo>
                    <a:pt x="209764" y="103683"/>
                  </a:lnTo>
                  <a:lnTo>
                    <a:pt x="212922" y="92335"/>
                  </a:lnTo>
                  <a:lnTo>
                    <a:pt x="214027" y="75238"/>
                  </a:lnTo>
                  <a:lnTo>
                    <a:pt x="211603" y="52709"/>
                  </a:lnTo>
                  <a:lnTo>
                    <a:pt x="205698" y="37107"/>
                  </a:lnTo>
                  <a:close/>
                </a:path>
                <a:path w="227896" h="209763">
                  <a:moveTo>
                    <a:pt x="193865" y="113193"/>
                  </a:moveTo>
                  <a:lnTo>
                    <a:pt x="155044" y="113193"/>
                  </a:lnTo>
                  <a:lnTo>
                    <a:pt x="156337" y="113242"/>
                  </a:lnTo>
                  <a:lnTo>
                    <a:pt x="165619" y="113282"/>
                  </a:lnTo>
                  <a:lnTo>
                    <a:pt x="167530" y="113669"/>
                  </a:lnTo>
                  <a:lnTo>
                    <a:pt x="177195" y="114037"/>
                  </a:lnTo>
                  <a:lnTo>
                    <a:pt x="192979" y="113454"/>
                  </a:lnTo>
                  <a:lnTo>
                    <a:pt x="193865" y="113193"/>
                  </a:lnTo>
                  <a:close/>
                </a:path>
                <a:path w="227896" h="209763">
                  <a:moveTo>
                    <a:pt x="156337" y="113242"/>
                  </a:moveTo>
                  <a:lnTo>
                    <a:pt x="167530" y="113669"/>
                  </a:lnTo>
                  <a:lnTo>
                    <a:pt x="165619" y="113282"/>
                  </a:lnTo>
                  <a:lnTo>
                    <a:pt x="156337" y="113242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2"/>
            <p:cNvSpPr/>
            <p:nvPr/>
          </p:nvSpPr>
          <p:spPr>
            <a:xfrm>
              <a:off x="7442807" y="303342"/>
              <a:ext cx="330691" cy="134398"/>
            </a:xfrm>
            <a:custGeom>
              <a:avLst/>
              <a:gdLst/>
              <a:ahLst/>
              <a:cxnLst/>
              <a:rect l="l" t="t" r="r" b="b"/>
              <a:pathLst>
                <a:path w="273278" h="209562">
                  <a:moveTo>
                    <a:pt x="112331" y="154458"/>
                  </a:moveTo>
                  <a:lnTo>
                    <a:pt x="14358" y="154458"/>
                  </a:lnTo>
                  <a:lnTo>
                    <a:pt x="27870" y="155248"/>
                  </a:lnTo>
                  <a:lnTo>
                    <a:pt x="33934" y="155435"/>
                  </a:lnTo>
                  <a:lnTo>
                    <a:pt x="41351" y="155511"/>
                  </a:lnTo>
                  <a:lnTo>
                    <a:pt x="38785" y="162229"/>
                  </a:lnTo>
                  <a:lnTo>
                    <a:pt x="37261" y="166306"/>
                  </a:lnTo>
                  <a:lnTo>
                    <a:pt x="27446" y="188205"/>
                  </a:lnTo>
                  <a:lnTo>
                    <a:pt x="21730" y="199859"/>
                  </a:lnTo>
                  <a:lnTo>
                    <a:pt x="17686" y="205698"/>
                  </a:lnTo>
                  <a:lnTo>
                    <a:pt x="77355" y="209562"/>
                  </a:lnTo>
                  <a:lnTo>
                    <a:pt x="97256" y="155701"/>
                  </a:lnTo>
                  <a:lnTo>
                    <a:pt x="107023" y="155524"/>
                  </a:lnTo>
                  <a:lnTo>
                    <a:pt x="109677" y="155359"/>
                  </a:lnTo>
                  <a:lnTo>
                    <a:pt x="112331" y="154458"/>
                  </a:lnTo>
                  <a:close/>
                </a:path>
                <a:path w="273278" h="209562">
                  <a:moveTo>
                    <a:pt x="206514" y="55587"/>
                  </a:moveTo>
                  <a:lnTo>
                    <a:pt x="134289" y="55587"/>
                  </a:lnTo>
                  <a:lnTo>
                    <a:pt x="190335" y="209562"/>
                  </a:lnTo>
                  <a:lnTo>
                    <a:pt x="273278" y="209562"/>
                  </a:lnTo>
                  <a:lnTo>
                    <a:pt x="263882" y="206274"/>
                  </a:lnTo>
                  <a:lnTo>
                    <a:pt x="257848" y="196897"/>
                  </a:lnTo>
                  <a:lnTo>
                    <a:pt x="234234" y="132660"/>
                  </a:lnTo>
                  <a:lnTo>
                    <a:pt x="222541" y="100280"/>
                  </a:lnTo>
                  <a:lnTo>
                    <a:pt x="206514" y="55587"/>
                  </a:lnTo>
                  <a:close/>
                </a:path>
                <a:path w="273278" h="209562">
                  <a:moveTo>
                    <a:pt x="76242" y="0"/>
                  </a:moveTo>
                  <a:lnTo>
                    <a:pt x="92007" y="4325"/>
                  </a:lnTo>
                  <a:lnTo>
                    <a:pt x="94714" y="11388"/>
                  </a:lnTo>
                  <a:lnTo>
                    <a:pt x="92190" y="18883"/>
                  </a:lnTo>
                  <a:lnTo>
                    <a:pt x="75548" y="64663"/>
                  </a:lnTo>
                  <a:lnTo>
                    <a:pt x="60017" y="106059"/>
                  </a:lnTo>
                  <a:lnTo>
                    <a:pt x="36322" y="112077"/>
                  </a:lnTo>
                  <a:lnTo>
                    <a:pt x="24149" y="116543"/>
                  </a:lnTo>
                  <a:lnTo>
                    <a:pt x="17544" y="127874"/>
                  </a:lnTo>
                  <a:lnTo>
                    <a:pt x="8194" y="145156"/>
                  </a:lnTo>
                  <a:lnTo>
                    <a:pt x="0" y="155660"/>
                  </a:lnTo>
                  <a:lnTo>
                    <a:pt x="14358" y="154458"/>
                  </a:lnTo>
                  <a:lnTo>
                    <a:pt x="112331" y="154458"/>
                  </a:lnTo>
                  <a:lnTo>
                    <a:pt x="123584" y="150638"/>
                  </a:lnTo>
                  <a:lnTo>
                    <a:pt x="130780" y="140492"/>
                  </a:lnTo>
                  <a:lnTo>
                    <a:pt x="138739" y="125398"/>
                  </a:lnTo>
                  <a:lnTo>
                    <a:pt x="147038" y="114013"/>
                  </a:lnTo>
                  <a:lnTo>
                    <a:pt x="132132" y="113238"/>
                  </a:lnTo>
                  <a:lnTo>
                    <a:pt x="118260" y="112217"/>
                  </a:lnTo>
                  <a:lnTo>
                    <a:pt x="113411" y="112077"/>
                  </a:lnTo>
                  <a:lnTo>
                    <a:pt x="134289" y="55587"/>
                  </a:lnTo>
                  <a:lnTo>
                    <a:pt x="206514" y="55587"/>
                  </a:lnTo>
                  <a:lnTo>
                    <a:pt x="194712" y="22675"/>
                  </a:lnTo>
                  <a:lnTo>
                    <a:pt x="189876" y="5181"/>
                  </a:lnTo>
                  <a:lnTo>
                    <a:pt x="181145" y="250"/>
                  </a:lnTo>
                  <a:lnTo>
                    <a:pt x="76242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3"/>
            <p:cNvSpPr/>
            <p:nvPr/>
          </p:nvSpPr>
          <p:spPr>
            <a:xfrm>
              <a:off x="7742808" y="303340"/>
              <a:ext cx="268495" cy="136443"/>
            </a:xfrm>
            <a:custGeom>
              <a:avLst/>
              <a:gdLst/>
              <a:ahLst/>
              <a:cxnLst/>
              <a:rect l="l" t="t" r="r" b="b"/>
              <a:pathLst>
                <a:path w="221881" h="212750">
                  <a:moveTo>
                    <a:pt x="0" y="0"/>
                  </a:moveTo>
                  <a:lnTo>
                    <a:pt x="18125" y="2877"/>
                  </a:lnTo>
                  <a:lnTo>
                    <a:pt x="22234" y="12952"/>
                  </a:lnTo>
                  <a:lnTo>
                    <a:pt x="22301" y="132386"/>
                  </a:lnTo>
                  <a:lnTo>
                    <a:pt x="21415" y="151315"/>
                  </a:lnTo>
                  <a:lnTo>
                    <a:pt x="21310" y="154504"/>
                  </a:lnTo>
                  <a:lnTo>
                    <a:pt x="24788" y="193457"/>
                  </a:lnTo>
                  <a:lnTo>
                    <a:pt x="63088" y="211606"/>
                  </a:lnTo>
                  <a:lnTo>
                    <a:pt x="105758" y="212750"/>
                  </a:lnTo>
                  <a:lnTo>
                    <a:pt x="134647" y="211100"/>
                  </a:lnTo>
                  <a:lnTo>
                    <a:pt x="177242" y="199749"/>
                  </a:lnTo>
                  <a:lnTo>
                    <a:pt x="211023" y="171921"/>
                  </a:lnTo>
                  <a:lnTo>
                    <a:pt x="211298" y="171422"/>
                  </a:lnTo>
                  <a:lnTo>
                    <a:pt x="117693" y="171422"/>
                  </a:lnTo>
                  <a:lnTo>
                    <a:pt x="103411" y="169421"/>
                  </a:lnTo>
                  <a:lnTo>
                    <a:pt x="93543" y="116889"/>
                  </a:lnTo>
                  <a:lnTo>
                    <a:pt x="93404" y="52653"/>
                  </a:lnTo>
                  <a:lnTo>
                    <a:pt x="93367" y="21424"/>
                  </a:lnTo>
                  <a:lnTo>
                    <a:pt x="90824" y="4240"/>
                  </a:lnTo>
                  <a:lnTo>
                    <a:pt x="80295" y="94"/>
                  </a:lnTo>
                  <a:lnTo>
                    <a:pt x="0" y="0"/>
                  </a:lnTo>
                  <a:close/>
                </a:path>
                <a:path w="221881" h="212750">
                  <a:moveTo>
                    <a:pt x="151517" y="0"/>
                  </a:moveTo>
                  <a:lnTo>
                    <a:pt x="166873" y="5328"/>
                  </a:lnTo>
                  <a:lnTo>
                    <a:pt x="169932" y="16795"/>
                  </a:lnTo>
                  <a:lnTo>
                    <a:pt x="169951" y="135312"/>
                  </a:lnTo>
                  <a:lnTo>
                    <a:pt x="170440" y="154504"/>
                  </a:lnTo>
                  <a:lnTo>
                    <a:pt x="167670" y="165271"/>
                  </a:lnTo>
                  <a:lnTo>
                    <a:pt x="158929" y="170048"/>
                  </a:lnTo>
                  <a:lnTo>
                    <a:pt x="141502" y="171270"/>
                  </a:lnTo>
                  <a:lnTo>
                    <a:pt x="117693" y="171422"/>
                  </a:lnTo>
                  <a:lnTo>
                    <a:pt x="211298" y="171422"/>
                  </a:lnTo>
                  <a:lnTo>
                    <a:pt x="221881" y="21424"/>
                  </a:lnTo>
                  <a:lnTo>
                    <a:pt x="217019" y="4390"/>
                  </a:lnTo>
                  <a:lnTo>
                    <a:pt x="207516" y="123"/>
                  </a:lnTo>
                  <a:lnTo>
                    <a:pt x="151517" y="0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4"/>
            <p:cNvSpPr/>
            <p:nvPr/>
          </p:nvSpPr>
          <p:spPr>
            <a:xfrm>
              <a:off x="8039605" y="303342"/>
              <a:ext cx="267926" cy="134398"/>
            </a:xfrm>
            <a:custGeom>
              <a:avLst/>
              <a:gdLst/>
              <a:ahLst/>
              <a:cxnLst/>
              <a:rect l="l" t="t" r="r" b="b"/>
              <a:pathLst>
                <a:path w="221411" h="209562">
                  <a:moveTo>
                    <a:pt x="160746" y="100241"/>
                  </a:moveTo>
                  <a:lnTo>
                    <a:pt x="69723" y="100241"/>
                  </a:lnTo>
                  <a:lnTo>
                    <a:pt x="154000" y="193192"/>
                  </a:lnTo>
                  <a:lnTo>
                    <a:pt x="160604" y="204521"/>
                  </a:lnTo>
                  <a:lnTo>
                    <a:pt x="169323" y="208857"/>
                  </a:lnTo>
                  <a:lnTo>
                    <a:pt x="187453" y="209562"/>
                  </a:lnTo>
                  <a:lnTo>
                    <a:pt x="220220" y="209562"/>
                  </a:lnTo>
                  <a:lnTo>
                    <a:pt x="220860" y="109652"/>
                  </a:lnTo>
                  <a:lnTo>
                    <a:pt x="169036" y="109652"/>
                  </a:lnTo>
                  <a:lnTo>
                    <a:pt x="160746" y="100241"/>
                  </a:lnTo>
                  <a:close/>
                </a:path>
                <a:path w="221411" h="209562">
                  <a:moveTo>
                    <a:pt x="72453" y="0"/>
                  </a:moveTo>
                  <a:lnTo>
                    <a:pt x="0" y="0"/>
                  </a:lnTo>
                  <a:lnTo>
                    <a:pt x="15621" y="7166"/>
                  </a:lnTo>
                  <a:lnTo>
                    <a:pt x="19078" y="16969"/>
                  </a:lnTo>
                  <a:lnTo>
                    <a:pt x="19126" y="187592"/>
                  </a:lnTo>
                  <a:lnTo>
                    <a:pt x="15526" y="205620"/>
                  </a:lnTo>
                  <a:lnTo>
                    <a:pt x="5531" y="209516"/>
                  </a:lnTo>
                  <a:lnTo>
                    <a:pt x="68851" y="209562"/>
                  </a:lnTo>
                  <a:lnTo>
                    <a:pt x="69723" y="100241"/>
                  </a:lnTo>
                  <a:lnTo>
                    <a:pt x="160746" y="100241"/>
                  </a:lnTo>
                  <a:lnTo>
                    <a:pt x="72453" y="0"/>
                  </a:lnTo>
                  <a:close/>
                </a:path>
                <a:path w="221411" h="209562">
                  <a:moveTo>
                    <a:pt x="152321" y="1"/>
                  </a:moveTo>
                  <a:lnTo>
                    <a:pt x="166601" y="5981"/>
                  </a:lnTo>
                  <a:lnTo>
                    <a:pt x="169034" y="18578"/>
                  </a:lnTo>
                  <a:lnTo>
                    <a:pt x="169036" y="109652"/>
                  </a:lnTo>
                  <a:lnTo>
                    <a:pt x="220860" y="109652"/>
                  </a:lnTo>
                  <a:lnTo>
                    <a:pt x="221411" y="23698"/>
                  </a:lnTo>
                  <a:lnTo>
                    <a:pt x="219178" y="5774"/>
                  </a:lnTo>
                  <a:lnTo>
                    <a:pt x="210430" y="366"/>
                  </a:lnTo>
                  <a:lnTo>
                    <a:pt x="152321" y="1"/>
                  </a:lnTo>
                  <a:close/>
                </a:path>
              </a:pathLst>
            </a:custGeom>
            <a:solidFill>
              <a:srgbClr val="00A88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5"/>
            <p:cNvSpPr/>
            <p:nvPr/>
          </p:nvSpPr>
          <p:spPr>
            <a:xfrm>
              <a:off x="6811578" y="283274"/>
              <a:ext cx="0" cy="170871"/>
            </a:xfrm>
            <a:custGeom>
              <a:avLst/>
              <a:gdLst/>
              <a:ahLst/>
              <a:cxnLst/>
              <a:rect l="l" t="t" r="r" b="b"/>
              <a:pathLst>
                <a:path h="266433">
                  <a:moveTo>
                    <a:pt x="0" y="0"/>
                  </a:moveTo>
                  <a:lnTo>
                    <a:pt x="0" y="266433"/>
                  </a:lnTo>
                </a:path>
              </a:pathLst>
            </a:custGeom>
            <a:ln w="9812">
              <a:solidFill>
                <a:srgbClr val="00A88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801668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7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نوترینی درینک (</a:t>
            </a:r>
            <a:r>
              <a:rPr lang="en-US" dirty="0" err="1" smtClean="0"/>
              <a:t>NutriniDrink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محصولی کامل از نظر مواد غذایی مورد نیاز برای کودکان 12-1 ساله که به دو صورت پودر و مایع آماده نوشیدن طراحی شده است.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پودر با طعم وانیل </a:t>
            </a:r>
            <a:br>
              <a:rPr lang="fa-IR" dirty="0" smtClean="0"/>
            </a:br>
            <a:r>
              <a:rPr lang="fa-IR" dirty="0" smtClean="0"/>
              <a:t>در قوطی های 400 گرمی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مایع با طعم های توت فرنگی و وانیل </a:t>
            </a:r>
            <a:br>
              <a:rPr lang="fa-IR" dirty="0" smtClean="0"/>
            </a:br>
            <a:r>
              <a:rPr lang="fa-IR" dirty="0" smtClean="0"/>
              <a:t>در بطری های 200 میلی لیتری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65" y="4624160"/>
            <a:ext cx="864590" cy="2064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90" y="4624160"/>
            <a:ext cx="913989" cy="2064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3" l="0" r="100000">
                        <a14:foregroundMark x1="94323" y1="1786" x2="94323" y2="1786"/>
                        <a14:foregroundMark x1="79039" y1="97500" x2="79039" y2="97500"/>
                        <a14:foregroundMark x1="58515" y1="98571" x2="58515" y2="98571"/>
                        <a14:foregroundMark x1="28384" y1="98571" x2="28384" y2="98571"/>
                        <a14:foregroundMark x1="17904" y1="98214" x2="17904" y2="98214"/>
                        <a14:foregroundMark x1="8734" y1="97500" x2="8734" y2="97500"/>
                        <a14:foregroundMark x1="15721" y1="96786" x2="15721" y2="96786"/>
                        <a14:foregroundMark x1="3057" y1="96071" x2="3057" y2="96071"/>
                        <a14:foregroundMark x1="67686" y1="97500" x2="67686" y2="97500"/>
                        <a14:foregroundMark x1="71179" y1="97143" x2="71179" y2="97143"/>
                        <a14:foregroundMark x1="44978" y1="96429" x2="44978" y2="96429"/>
                        <a14:foregroundMark x1="38428" y1="96429" x2="38428" y2="96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1559" y="2649074"/>
            <a:ext cx="1720501" cy="19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308" y="104175"/>
            <a:ext cx="6572125" cy="619776"/>
          </a:xfrm>
        </p:spPr>
        <p:txBody>
          <a:bodyPr/>
          <a:lstStyle/>
          <a:p>
            <a:pPr algn="ctr"/>
            <a:r>
              <a:rPr lang="en-US" sz="3200" b="1" dirty="0"/>
              <a:t>Nutriflex Lipid Special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743201" y="1143001"/>
          <a:ext cx="5600700" cy="476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625ml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mi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no</a:t>
                      </a:r>
                      <a:r>
                        <a:rPr lang="en-US" sz="18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ds (gr)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4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e (gr)</a:t>
                      </a:r>
                    </a:p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Lip</a:t>
                      </a:r>
                      <a:r>
                        <a:rPr lang="en-US" sz="1800" spc="9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ds (gr)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8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ories(kcal)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829">
                <a:tc>
                  <a:txBody>
                    <a:bodyPr/>
                    <a:lstStyle/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Non</a:t>
                      </a:r>
                      <a:r>
                        <a:rPr lang="en-US" sz="1800" spc="-4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protein</a:t>
                      </a:r>
                      <a:r>
                        <a:rPr lang="en-US" sz="1800" spc="-83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800" spc="4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ories(kcal)</a:t>
                      </a:r>
                    </a:p>
                    <a:p>
                      <a:pPr marL="0" marR="0" indent="0" algn="l" defTabSz="913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/>
                        <a:cs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Mitra" panose="00000400000000000000" pitchFamily="2" charset="-78"/>
              </a:rPr>
              <a:t>اتاق تمیز</a:t>
            </a:r>
            <a:endParaRPr lang="en-US" dirty="0">
              <a:cs typeface="2 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02" y="1690688"/>
            <a:ext cx="9005223" cy="50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5400" dirty="0" smtClean="0">
                <a:cs typeface="2  Mitra" panose="00000400000000000000" pitchFamily="2" charset="-78"/>
              </a:rPr>
              <a:t>اتاق تمیز</a:t>
            </a:r>
            <a:endParaRPr lang="en-US" sz="5400" dirty="0">
              <a:cs typeface="2 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 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11" y="2057571"/>
            <a:ext cx="4177778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 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858948"/>
            <a:ext cx="4499288" cy="59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7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نوترینی درینک (</a:t>
            </a:r>
            <a:r>
              <a:rPr lang="en-US" dirty="0" err="1"/>
              <a:t>NutriniDrink</a:t>
            </a:r>
            <a:r>
              <a:rPr lang="fa-IR" dirty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1054100" y="1793875"/>
          <a:ext cx="9070974" cy="32105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2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در هر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100 میلی لیتر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واحد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محتویات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150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کیلوکالری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انرژی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3/4</a:t>
                      </a:r>
                    </a:p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9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گرم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پروتئین</a:t>
                      </a:r>
                    </a:p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درصد انرژی حاصل از پروتئین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18/7</a:t>
                      </a:r>
                    </a:p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50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گرم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هیدرات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کربن</a:t>
                      </a:r>
                    </a:p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درصد انرژی حاصل از هیدرات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کربن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6/9</a:t>
                      </a:r>
                    </a:p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41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گرم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چربی</a:t>
                      </a:r>
                    </a:p>
                    <a:p>
                      <a:pPr marL="0" marR="0" indent="0" algn="r" defTabSz="60958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درصد انرژی حاصل از هیدرات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چربی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5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روغن </a:t>
            </a:r>
            <a:r>
              <a:rPr lang="en-US" dirty="0" smtClean="0"/>
              <a:t>MCT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438900" y="1793877"/>
            <a:ext cx="3686712" cy="4587873"/>
          </a:xfrm>
        </p:spPr>
        <p:txBody>
          <a:bodyPr>
            <a:normAutofit fontScale="92500" lnSpcReduction="2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dirty="0" smtClean="0"/>
              <a:t>تری گلیسریدها با زنجیره متوسط (</a:t>
            </a:r>
            <a:r>
              <a:rPr lang="en-US" dirty="0" smtClean="0"/>
              <a:t>MCT</a:t>
            </a:r>
            <a:r>
              <a:rPr lang="fa-IR" dirty="0" smtClean="0"/>
              <a:t>ها) از ترکیب اسیدهای چرب با زنجیره متوسط با گلیسرول بوجود می آیند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en-US" dirty="0" smtClean="0"/>
              <a:t>MCT</a:t>
            </a:r>
            <a:r>
              <a:rPr lang="fa-IR" dirty="0" smtClean="0"/>
              <a:t>ها بصورت دست نخورده و بدون نیاز به تغییر از دیواره لوله گوارش جذب شده و مستقیماً وارد گردش خون میشوند.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en-US" dirty="0" smtClean="0"/>
              <a:t>MCT</a:t>
            </a:r>
            <a:r>
              <a:rPr lang="fa-IR" dirty="0" smtClean="0"/>
              <a:t>ها برای جذب نیازی به صفرا برای هضم ندارند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dirty="0" smtClean="0"/>
              <a:t>بیمارانی که مبتلا به سوءتغذیه یا سوءجذب هستند، میتوانند از </a:t>
            </a:r>
            <a:r>
              <a:rPr lang="en-US" dirty="0" smtClean="0"/>
              <a:t>MCT</a:t>
            </a:r>
            <a:r>
              <a:rPr lang="fa-IR" dirty="0" smtClean="0"/>
              <a:t> استفاده کنند، چراکه برای جذب، مصرف و یا ذخیره نیاز به انرژی و فرایند هضم ندارند</a:t>
            </a:r>
            <a:endParaRPr lang="en-US" dirty="0"/>
          </a:p>
        </p:txBody>
      </p:sp>
      <p:pic>
        <p:nvPicPr>
          <p:cNvPr id="4" name="Picture 2" descr="http://www.vrp.com/static/editorialImages/july.fig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97" y="1535052"/>
            <a:ext cx="5976664" cy="4846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4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روغن </a:t>
            </a:r>
            <a:r>
              <a:rPr lang="en-US" dirty="0"/>
              <a:t>MCT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موارد مصرف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تغذیه درمانی در انواع سوءجذب چربی مانند بیماران مبتلا به </a:t>
            </a:r>
            <a:r>
              <a:rPr lang="en-US" dirty="0" smtClean="0"/>
              <a:t>CF</a:t>
            </a:r>
            <a:r>
              <a:rPr lang="fa-IR" dirty="0" smtClean="0"/>
              <a:t> و بیماری مزمن کبدی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استفاده در رژیم کتوژنیک برای درمان صرع مقاوم به درمان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بعنوان مکمل انرژی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بیماران مبتلا به شیلوتوراکس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/>
              <a:t>بیماران مبتلا به لنفانژکتازی روده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2498</Words>
  <Application>Microsoft Office PowerPoint</Application>
  <PresentationFormat>Widescreen</PresentationFormat>
  <Paragraphs>631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4" baseType="lpstr">
      <vt:lpstr>2  Mitra</vt:lpstr>
      <vt:lpstr>Aharoni</vt:lpstr>
      <vt:lpstr>Angsana New</vt:lpstr>
      <vt:lpstr>Arial</vt:lpstr>
      <vt:lpstr>Arial Narrow</vt:lpstr>
      <vt:lpstr>B Nazanin</vt:lpstr>
      <vt:lpstr>B Titr</vt:lpstr>
      <vt:lpstr>B Yagut</vt:lpstr>
      <vt:lpstr>Calibri</vt:lpstr>
      <vt:lpstr>Calibri Light</vt:lpstr>
      <vt:lpstr>Cordia New</vt:lpstr>
      <vt:lpstr>Majalla UI</vt:lpstr>
      <vt:lpstr>Mitra</vt:lpstr>
      <vt:lpstr>Raavi</vt:lpstr>
      <vt:lpstr>Roya</vt:lpstr>
      <vt:lpstr>Tahoma</vt:lpstr>
      <vt:lpstr>Times New Roman</vt:lpstr>
      <vt:lpstr>Wingdings</vt:lpstr>
      <vt:lpstr>Wingdings 2</vt:lpstr>
      <vt:lpstr>Office Theme</vt:lpstr>
      <vt:lpstr>اجزاء موجود در فرمولاسیون های تغذیه انترال و وریدی </vt:lpstr>
      <vt:lpstr>PowerPoint Presentation</vt:lpstr>
      <vt:lpstr>اینفترینی چیست؟</vt:lpstr>
      <vt:lpstr>اینفترینی (Infatrini)</vt:lpstr>
      <vt:lpstr>اینفترینی (Infatrini)</vt:lpstr>
      <vt:lpstr>نوترینی درینک (NutriniDrink)</vt:lpstr>
      <vt:lpstr>نوترینی درینک (NutriniDrink)</vt:lpstr>
      <vt:lpstr>روغن MCT</vt:lpstr>
      <vt:lpstr>روغن MCT</vt:lpstr>
      <vt:lpstr>روغن MCT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انواع انترامیل</vt:lpstr>
      <vt:lpstr>PowerPoint Presentation</vt:lpstr>
      <vt:lpstr>PowerPoint Presentation</vt:lpstr>
      <vt:lpstr>گلوتامین</vt:lpstr>
      <vt:lpstr>آرژنین</vt:lpstr>
      <vt:lpstr> BCAA ( اسیدهای آمینه شاخه دار )           </vt:lpstr>
      <vt:lpstr>HMB</vt:lpstr>
      <vt:lpstr>کربومس</vt:lpstr>
      <vt:lpstr>اینولین</vt:lpstr>
      <vt:lpstr>سولوفایبر</vt:lpstr>
      <vt:lpstr>ترکیبات محلولهای تغذیه وریدی</vt:lpstr>
      <vt:lpstr>درشت مغذی ها آمینواسیدها</vt:lpstr>
      <vt:lpstr>انواع آمینواسیدها</vt:lpstr>
      <vt:lpstr>محلولهای آمینواسید استاندارد</vt:lpstr>
      <vt:lpstr>محلول های آمینواسید اصلاح شده</vt:lpstr>
      <vt:lpstr>ملاحظات در مورد محلول های آمینواسید</vt:lpstr>
      <vt:lpstr>Aminoplasmal 5, 10%</vt:lpstr>
      <vt:lpstr>Aminoven 5, 10%</vt:lpstr>
      <vt:lpstr>Aminoven Infant 10%</vt:lpstr>
      <vt:lpstr>درشت مغذی ها دکستروز</vt:lpstr>
      <vt:lpstr>لیپید</vt:lpstr>
      <vt:lpstr>لیپید</vt:lpstr>
      <vt:lpstr>ملاحظات در مورد  امولسیون های چربی</vt:lpstr>
      <vt:lpstr>Lipids </vt:lpstr>
      <vt:lpstr>Lipofundin</vt:lpstr>
      <vt:lpstr>SMOFlipid® 20 % </vt:lpstr>
      <vt:lpstr>ریز مغذی ها</vt:lpstr>
      <vt:lpstr>Glycophos</vt:lpstr>
      <vt:lpstr>Glycophos </vt:lpstr>
      <vt:lpstr>Calcium Gluconate</vt:lpstr>
      <vt:lpstr>Requirements of Trace Elements</vt:lpstr>
      <vt:lpstr>Tracutil</vt:lpstr>
      <vt:lpstr>Addamel N </vt:lpstr>
      <vt:lpstr>Vitamin requirements</vt:lpstr>
      <vt:lpstr>Soluvit N </vt:lpstr>
      <vt:lpstr>تغذیه وریدی ترکیبی</vt:lpstr>
      <vt:lpstr>NuTRIflex® Lipid  – Bag design</vt:lpstr>
      <vt:lpstr>NuTRIflex Lipid®  – The B. Braun 3-chamber-bag</vt:lpstr>
      <vt:lpstr>PowerPoint Presentation</vt:lpstr>
      <vt:lpstr>Nutriflex Lipid Peri</vt:lpstr>
      <vt:lpstr>Osmolarity (mOsm/L) = (grams dextrose / liter) x 5] + [grams amino acid / liter) x 10] + [(mEq cations / liter) x 2]</vt:lpstr>
      <vt:lpstr>Nutriflex Lipid Plus</vt:lpstr>
      <vt:lpstr>Nutriflex Lipid Special</vt:lpstr>
      <vt:lpstr>اتاق تمیز</vt:lpstr>
      <vt:lpstr>اتاق تمیز</vt:lpstr>
      <vt:lpstr>CV Line</vt:lpstr>
      <vt:lpstr>CV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اجزاء موجود در فرمولاسیون های تغذیه وریدی</dc:title>
  <dc:creator>Ali Pesar</dc:creator>
  <cp:lastModifiedBy>Ms.Maleki</cp:lastModifiedBy>
  <cp:revision>34</cp:revision>
  <dcterms:created xsi:type="dcterms:W3CDTF">2016-07-19T13:02:25Z</dcterms:created>
  <dcterms:modified xsi:type="dcterms:W3CDTF">2021-05-24T08:11:15Z</dcterms:modified>
</cp:coreProperties>
</file>