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6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9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7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8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77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1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0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6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6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6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4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F9BB4-4F3B-46D2-8D04-0D2813C2B1E2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A2713-8276-41F7-8316-4CD8285A6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8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Enteral-Parenteral </a:t>
            </a:r>
            <a:br>
              <a:rPr lang="en-US" dirty="0" smtClean="0"/>
            </a:br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3991"/>
          </a:xfrm>
        </p:spPr>
        <p:txBody>
          <a:bodyPr/>
          <a:lstStyle/>
          <a:p>
            <a:pPr rtl="1"/>
            <a:r>
              <a:rPr lang="en-US" dirty="0" smtClean="0"/>
              <a:t>Case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9116"/>
            <a:ext cx="10515600" cy="5057847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آقایی 28 ساله با قد 180 سانتی متر و وزن 80 کیلوگرم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تشخیص تصادف عابر پیاده با ماشین. لسراسیون کبد- هماتوم پانکراس – رزکشن 10 سانتی متر از ژژنوم و آناستوموز 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بیمار </a:t>
            </a:r>
            <a:r>
              <a:rPr lang="en-US" dirty="0" err="1">
                <a:latin typeface="_PDMS_Saleem_QuranFont" panose="02010000000000000000" pitchFamily="2" charset="-78"/>
                <a:cs typeface="B Mitra" panose="00000400000000000000" pitchFamily="2" charset="-78"/>
              </a:rPr>
              <a:t>Intube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می باشد 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و </a:t>
            </a:r>
            <a:r>
              <a:rPr lang="en-US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NG-Tube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تعبیه شده.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بیمار 5 روز پس از انجام جراحی 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NPO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بوده همراه با 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Residue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در حد 250 سی سی. روز پنجم جراح درخواست مشاوره تغذیه جهت شروع 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TPN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کرده است.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آزمایشات بیوشیمیایی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Albumin= 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2/2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                                          P= 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2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SGOT=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34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                                                 Na= 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130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SGPT=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22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                                                  K=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4/4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TG= 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78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                                                     BS= 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76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Total bilirubin= 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1/8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	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   </a:t>
            </a:r>
            <a:r>
              <a:rPr lang="en-US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       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                   </a:t>
            </a:r>
            <a:r>
              <a:rPr lang="en-US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creatinine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=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 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0/8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Direct bilirubin= 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1	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 </a:t>
            </a:r>
            <a:r>
              <a:rPr lang="en-US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       </a:t>
            </a:r>
            <a:r>
              <a:rPr lang="fa-IR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                     </a:t>
            </a:r>
            <a:r>
              <a:rPr lang="en-US" dirty="0" smtClean="0">
                <a:latin typeface="_PDMS_Saleem_QuranFont" panose="02010000000000000000" pitchFamily="2" charset="-78"/>
                <a:cs typeface="B Mitra" panose="00000400000000000000" pitchFamily="2" charset="-78"/>
              </a:rPr>
              <a:t>BUN</a:t>
            </a:r>
            <a:r>
              <a:rPr lang="en-US" dirty="0">
                <a:latin typeface="_PDMS_Saleem_QuranFont" panose="02010000000000000000" pitchFamily="2" charset="-78"/>
                <a:cs typeface="B Mitra" panose="00000400000000000000" pitchFamily="2" charset="-78"/>
              </a:rPr>
              <a:t>=</a:t>
            </a:r>
            <a:r>
              <a:rPr lang="fa-IR" dirty="0">
                <a:latin typeface="_PDMS_Saleem_QuranFont" panose="02010000000000000000" pitchFamily="2" charset="-78"/>
                <a:cs typeface="B Mitra" panose="00000400000000000000" pitchFamily="2" charset="-78"/>
              </a:rPr>
              <a:t>  9</a:t>
            </a: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latin typeface="_PDMS_Saleem_QuranFont" panose="02010000000000000000" pitchFamily="2" charset="-78"/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542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344"/>
          </a:xfrm>
        </p:spPr>
        <p:txBody>
          <a:bodyPr/>
          <a:lstStyle/>
          <a:p>
            <a:r>
              <a:rPr lang="en-US" dirty="0" smtClean="0"/>
              <a:t>Case#2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9934"/>
            <a:ext cx="10515600" cy="5167029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B Mitra" panose="00000400000000000000" pitchFamily="2" charset="-78"/>
              </a:rPr>
              <a:t>پسری </a:t>
            </a:r>
            <a:r>
              <a:rPr lang="fa-IR" dirty="0">
                <a:cs typeface="B Mitra" panose="00000400000000000000" pitchFamily="2" charset="-78"/>
              </a:rPr>
              <a:t>17 ساله با قد 175 سانتی متر و وزن حدود 55 کیلوگرم. دارای کاهش چربی زیر جلدی وکمی کاشکتیک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تشخیص تصادف -پارگی مزانتر روده باریک- پرفوراسیون روده- شکستگی فمور و تیبیا که مجموعا سه بار مورد جراحی قرار گرفته. روزانه دریناژ حدود 2 لیتر و </a:t>
            </a:r>
            <a:r>
              <a:rPr lang="en-US" dirty="0">
                <a:cs typeface="B Mitra" panose="00000400000000000000" pitchFamily="2" charset="-78"/>
              </a:rPr>
              <a:t>Residue</a:t>
            </a:r>
            <a:r>
              <a:rPr lang="fa-IR" dirty="0">
                <a:cs typeface="B Mitra" panose="00000400000000000000" pitchFamily="2" charset="-78"/>
              </a:rPr>
              <a:t> حدود 250سی سی همراه با تهوع زیاد. بیمار تب دار است و دمای بدن 38.5 درجه</a:t>
            </a:r>
            <a:r>
              <a:rPr lang="fa-IR" dirty="0" smtClean="0">
                <a:cs typeface="B Mitra" panose="00000400000000000000" pitchFamily="2" charset="-78"/>
              </a:rPr>
              <a:t>. بیمار </a:t>
            </a:r>
            <a:r>
              <a:rPr lang="en-US" dirty="0" err="1" smtClean="0">
                <a:cs typeface="B Mitra" panose="00000400000000000000" pitchFamily="2" charset="-78"/>
              </a:rPr>
              <a:t>Intube</a:t>
            </a:r>
            <a:r>
              <a:rPr lang="fa-IR" dirty="0" smtClean="0">
                <a:cs typeface="B Mitra" panose="00000400000000000000" pitchFamily="2" charset="-78"/>
              </a:rPr>
              <a:t> می باشد و لوله نازوگاستریک تعبیه شده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جراح معالج درخواست مشاوره تغذیه جهت شروع </a:t>
            </a:r>
            <a:r>
              <a:rPr lang="en-US" dirty="0">
                <a:cs typeface="B Mitra" panose="00000400000000000000" pitchFamily="2" charset="-78"/>
              </a:rPr>
              <a:t>TPN</a:t>
            </a:r>
            <a:r>
              <a:rPr lang="fa-IR" dirty="0">
                <a:cs typeface="B Mitra" panose="00000400000000000000" pitchFamily="2" charset="-78"/>
              </a:rPr>
              <a:t> کرده است.</a:t>
            </a:r>
            <a:endParaRPr lang="en-US" dirty="0">
              <a:cs typeface="B Mitra" panose="00000400000000000000" pitchFamily="2" charset="-78"/>
            </a:endParaRPr>
          </a:p>
          <a:p>
            <a:pPr algn="l"/>
            <a:r>
              <a:rPr lang="fa-IR" dirty="0">
                <a:cs typeface="B Mitra" panose="00000400000000000000" pitchFamily="2" charset="-78"/>
              </a:rPr>
              <a:t>آزمایشات بیوشیمیایی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Albumin=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2.5                                          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P=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3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SGOT=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82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                              Na=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140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SGPT=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45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                              K=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4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TG=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92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                                  BS=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81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Total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bilirubin=3.4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creatinine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0.5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Direct bilirubin=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2.1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BUN=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6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7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344"/>
          </a:xfrm>
        </p:spPr>
        <p:txBody>
          <a:bodyPr/>
          <a:lstStyle/>
          <a:p>
            <a:r>
              <a:rPr lang="en-US" dirty="0" smtClean="0"/>
              <a:t>Case#3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5470"/>
            <a:ext cx="10515600" cy="5513694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B Mitra" panose="00000400000000000000" pitchFamily="2" charset="-78"/>
              </a:rPr>
              <a:t>مردی </a:t>
            </a:r>
            <a:r>
              <a:rPr lang="fa-IR" dirty="0">
                <a:cs typeface="B Mitra" panose="00000400000000000000" pitchFamily="2" charset="-78"/>
              </a:rPr>
              <a:t>25 ساله با قد 171 سانتی متر و وزن 71 کیلوگرم . با وضعیت بالینی نرمال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تشخیص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SAH –Base skull fracture – GCS=7</a:t>
            </a: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بیمار </a:t>
            </a:r>
            <a:r>
              <a:rPr lang="en-US" dirty="0" err="1">
                <a:latin typeface="Times New Roman" panose="02020603050405020304" pitchFamily="18" charset="0"/>
                <a:cs typeface="B Mitra" panose="00000400000000000000" pitchFamily="2" charset="-78"/>
              </a:rPr>
              <a:t>Intube</a:t>
            </a:r>
            <a:r>
              <a:rPr lang="fa-IR" dirty="0">
                <a:cs typeface="B Mitra" panose="00000400000000000000" pitchFamily="2" charset="-78"/>
              </a:rPr>
              <a:t> می باشد و لوله نازوگاستریک تعبیه شده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بیمار از تاریخ 3 تیر تا تاریخ </a:t>
            </a:r>
            <a:r>
              <a:rPr lang="fa-IR" dirty="0" smtClean="0">
                <a:cs typeface="B Mitra" panose="00000400000000000000" pitchFamily="2" charset="-78"/>
              </a:rPr>
              <a:t>1</a:t>
            </a:r>
            <a:r>
              <a:rPr lang="fa-IR" dirty="0">
                <a:cs typeface="B Mitra" panose="00000400000000000000" pitchFamily="2" charset="-78"/>
              </a:rPr>
              <a:t>0</a:t>
            </a:r>
            <a:r>
              <a:rPr lang="fa-IR" dirty="0" smtClean="0">
                <a:cs typeface="B Mitra" panose="00000400000000000000" pitchFamily="2" charset="-78"/>
              </a:rPr>
              <a:t> </a:t>
            </a:r>
            <a:r>
              <a:rPr lang="fa-IR" dirty="0">
                <a:cs typeface="B Mitra" panose="00000400000000000000" pitchFamily="2" charset="-78"/>
              </a:rPr>
              <a:t>تیر روزانه بیش از 350 سی سی در روز تحمل تغذیه انترال نداشته. در تاریخ 10 تیر درخواست مشاوره تغذیه شده</a:t>
            </a:r>
            <a:r>
              <a:rPr lang="fa-IR" dirty="0" smtClean="0">
                <a:cs typeface="B Mitra" panose="00000400000000000000" pitchFamily="2" charset="-78"/>
              </a:rPr>
              <a:t>.</a:t>
            </a:r>
            <a:endParaRPr lang="en-US" dirty="0" smtClean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B Mitra" panose="00000400000000000000" pitchFamily="2" charset="-78"/>
              </a:rPr>
              <a:t>آزمایشات بیوشیمیایی</a:t>
            </a:r>
            <a:endParaRPr lang="en-US" dirty="0" smtClean="0">
              <a:cs typeface="B Mitra" panose="00000400000000000000" pitchFamily="2" charset="-78"/>
            </a:endParaRPr>
          </a:p>
          <a:p>
            <a:pPr marL="0" indent="0" algn="l">
              <a:buNone/>
            </a:pPr>
            <a:endParaRPr lang="en-US" dirty="0"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Albumin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2.8                                          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P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4.1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SGOT=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189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                 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143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SGPT=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73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                   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K=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1/4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TG=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97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                                          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BS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99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Total bilirubin=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0.4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  creatinine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1/1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Direct bilirubin=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0.1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     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   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      BUN=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14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 algn="l">
              <a:buNone/>
            </a:pP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816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2296"/>
            <a:ext cx="10515600" cy="849525"/>
          </a:xfrm>
        </p:spPr>
        <p:txBody>
          <a:bodyPr/>
          <a:lstStyle/>
          <a:p>
            <a:r>
              <a:rPr lang="en-US" dirty="0" smtClean="0"/>
              <a:t>Case#4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2639"/>
            <a:ext cx="10515600" cy="5194324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آقایی 57 ساله با قد 182 سانتی متر و وزن حدود 60 کیلوگرم با سابقه دیابت ملیتوس تیپ 2 و آمپوتاسیون انگشت پا. بیمار دارای تحلیل عضلانی مشهود وکاهش چربی زیر جلدی است. 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تشخیص تصادف عابر پیاده با ماشین- </a:t>
            </a:r>
            <a:r>
              <a:rPr lang="en-US" dirty="0">
                <a:cs typeface="B Mitra" panose="00000400000000000000" pitchFamily="2" charset="-78"/>
              </a:rPr>
              <a:t> SAH-SDH</a:t>
            </a:r>
            <a:r>
              <a:rPr lang="fa-IR" dirty="0">
                <a:cs typeface="B Mitra" panose="00000400000000000000" pitchFamily="2" charset="-78"/>
              </a:rPr>
              <a:t>-شکستگی متعدد اندامها و </a:t>
            </a:r>
            <a:r>
              <a:rPr lang="fa-IR" dirty="0" smtClean="0">
                <a:cs typeface="B Mitra" panose="00000400000000000000" pitchFamily="2" charset="-78"/>
              </a:rPr>
              <a:t>هموپنوموتوراکس. بیمار انسولین دریافت می کند. 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بیمار </a:t>
            </a:r>
            <a:r>
              <a:rPr lang="en-US" dirty="0" err="1">
                <a:cs typeface="B Mitra" panose="00000400000000000000" pitchFamily="2" charset="-78"/>
              </a:rPr>
              <a:t>Intube</a:t>
            </a:r>
            <a:r>
              <a:rPr lang="fa-IR" dirty="0">
                <a:cs typeface="B Mitra" panose="00000400000000000000" pitchFamily="2" charset="-78"/>
              </a:rPr>
              <a:t> می باشد و لوله نازوگاستریک تعبیه </a:t>
            </a:r>
            <a:r>
              <a:rPr lang="fa-IR" dirty="0" smtClean="0">
                <a:cs typeface="B Mitra" panose="00000400000000000000" pitchFamily="2" charset="-78"/>
              </a:rPr>
              <a:t>شده</a:t>
            </a:r>
            <a:endParaRPr lang="en-US" dirty="0" smtClean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B Mitra" panose="00000400000000000000" pitchFamily="2" charset="-78"/>
              </a:rPr>
              <a:t>آزمایشات بیوشیمیایی</a:t>
            </a:r>
            <a:endParaRPr lang="en-US" dirty="0" smtClean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endParaRPr lang="en-US" dirty="0" smtClean="0"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133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K=4.5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BS=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متغیر بین 350 تا 117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creatinine=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0.8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BUN=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9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280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287"/>
          </a:xfrm>
        </p:spPr>
        <p:txBody>
          <a:bodyPr/>
          <a:lstStyle/>
          <a:p>
            <a:r>
              <a:rPr lang="en-US" dirty="0" smtClean="0"/>
              <a:t>Case#5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9934"/>
            <a:ext cx="10515600" cy="5167029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خانم 75 ساله با قد 159 سانتی متر و وزن حدود 75 کیلوگرم .</a:t>
            </a:r>
            <a:endParaRPr lang="en-US" dirty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سابقه بیماری&gt;&gt;&gt; دیابت تیپ2 کنترل نشده و  فشار خون بالا.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CVA</a:t>
            </a:r>
            <a:r>
              <a:rPr lang="fa-IR" dirty="0">
                <a:cs typeface="2  Mitra" panose="00000400000000000000" pitchFamily="2" charset="-78"/>
              </a:rPr>
              <a:t> قبلی</a:t>
            </a:r>
            <a:endParaRPr lang="en-US" dirty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تشخیص و شرح حال - بیمار به علت سپسیس بستری شده </a:t>
            </a:r>
            <a:r>
              <a:rPr lang="en-US" dirty="0">
                <a:cs typeface="+mj-cs"/>
              </a:rPr>
              <a:t>Bed sore</a:t>
            </a:r>
            <a:r>
              <a:rPr lang="fa-IR" dirty="0">
                <a:cs typeface="+mj-cs"/>
              </a:rPr>
              <a:t> </a:t>
            </a:r>
            <a:r>
              <a:rPr lang="fa-IR" dirty="0">
                <a:cs typeface="2  Mitra" panose="00000400000000000000" pitchFamily="2" charset="-78"/>
              </a:rPr>
              <a:t>درجه 4 و انجام دبریدمان  همراه با تب  </a:t>
            </a:r>
            <a:r>
              <a:rPr lang="fa-IR" dirty="0" smtClean="0">
                <a:cs typeface="2  Mitra" panose="00000400000000000000" pitchFamily="2" charset="-78"/>
              </a:rPr>
              <a:t>38/5 درجه </a:t>
            </a:r>
            <a:r>
              <a:rPr lang="fa-IR" dirty="0">
                <a:cs typeface="2  Mitra" panose="00000400000000000000" pitchFamily="2" charset="-78"/>
              </a:rPr>
              <a:t>و لکوسیتوز. </a:t>
            </a:r>
            <a:r>
              <a:rPr lang="en-US" dirty="0">
                <a:cs typeface="2  Mitra" panose="00000400000000000000" pitchFamily="2" charset="-78"/>
              </a:rPr>
              <a:t>GCS</a:t>
            </a:r>
            <a:r>
              <a:rPr lang="fa-IR" dirty="0">
                <a:cs typeface="2  Mitra" panose="00000400000000000000" pitchFamily="2" charset="-78"/>
              </a:rPr>
              <a:t> بیمار 7 است و طبق پروتکل انسولین دریافت می کند. </a:t>
            </a:r>
            <a:endParaRPr lang="fa-IR" dirty="0" smtClean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Mitra" panose="00000400000000000000" pitchFamily="2" charset="-78"/>
              </a:rPr>
              <a:t>بیمار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Intube</a:t>
            </a:r>
            <a:r>
              <a:rPr lang="fa-IR" dirty="0" smtClean="0">
                <a:cs typeface="2  Mitra" panose="00000400000000000000" pitchFamily="2" charset="-78"/>
              </a:rPr>
              <a:t> می باشد و لوله نازوگاستریک تعبیه شده</a:t>
            </a:r>
            <a:r>
              <a:rPr lang="en-US" dirty="0" smtClean="0">
                <a:cs typeface="2  Mitra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fa-IR" dirty="0" smtClean="0">
                <a:cs typeface="2  Mitra" panose="00000400000000000000" pitchFamily="2" charset="-78"/>
              </a:rPr>
              <a:t>متخصص </a:t>
            </a:r>
            <a:r>
              <a:rPr lang="fa-IR" dirty="0">
                <a:cs typeface="2  Mitra" panose="00000400000000000000" pitchFamily="2" charset="-78"/>
              </a:rPr>
              <a:t>داخلی درخواست مشاوره تغذیه جهت تنظیم تغدیه انترال دیابتی کرده است.</a:t>
            </a:r>
            <a:endParaRPr lang="en-US" dirty="0">
              <a:cs typeface="2 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FBS= 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420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Creatinine=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MCV=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110/8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Na=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K=4.1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r>
              <a:rPr lang="fa-I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10mmHg</a:t>
            </a:r>
            <a:r>
              <a:rPr lang="fa-IR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5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38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Case#6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992"/>
            <a:ext cx="10515600" cy="578665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آقایی 80 ساله با قد 178 و وزن حدود 55 کیلوگرم. کاشکتیک ( تحلیل عضلانی مشهود وکاهش چربی زیر جلدی). </a:t>
            </a:r>
            <a:endParaRPr lang="en-US" dirty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سابقه بیماری&gt;&gt;&gt; بیمار حدود یک سال است که سه نوبت در هفته دیالیز می شود. بیمار مبتلا به پرفشاری خون کنترل نشده و دیابت ملیتوس تیپ 2 است وانسولین تراپی میشود.</a:t>
            </a:r>
            <a:endParaRPr lang="en-US" dirty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تشخیص&gt;&gt;&gt; بیمار در هنگام دیالیز دچار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fa-IR" dirty="0">
                <a:cs typeface="2  Mitra" panose="00000400000000000000" pitchFamily="2" charset="-78"/>
              </a:rPr>
              <a:t> شده و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CPR</a:t>
            </a:r>
            <a:r>
              <a:rPr lang="fa-IR" dirty="0">
                <a:cs typeface="2  Mitra" panose="00000400000000000000" pitchFamily="2" charset="-78"/>
              </a:rPr>
              <a:t> شده. با کاهش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</a:t>
            </a:r>
            <a:r>
              <a:rPr lang="fa-IR" dirty="0">
                <a:cs typeface="2  Mitra" panose="00000400000000000000" pitchFamily="2" charset="-78"/>
              </a:rPr>
              <a:t> و کاهش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saturation</a:t>
            </a:r>
            <a:r>
              <a:rPr lang="fa-IR" dirty="0">
                <a:cs typeface="2  Mitra" panose="00000400000000000000" pitchFamily="2" charset="-78"/>
              </a:rPr>
              <a:t> و دیسترس تنفسی به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ICU</a:t>
            </a:r>
            <a:r>
              <a:rPr lang="fa-IR" dirty="0">
                <a:cs typeface="2  Mitra" panose="00000400000000000000" pitchFamily="2" charset="-78"/>
              </a:rPr>
              <a:t> منتقل شده است.</a:t>
            </a:r>
            <a:endParaRPr lang="en-US" dirty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بیمار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Intube</a:t>
            </a:r>
            <a:r>
              <a:rPr lang="fa-IR" dirty="0">
                <a:cs typeface="2  Mitra" panose="00000400000000000000" pitchFamily="2" charset="-78"/>
              </a:rPr>
              <a:t> می </a:t>
            </a:r>
            <a:r>
              <a:rPr lang="fa-IR" dirty="0" smtClean="0">
                <a:cs typeface="2  Mitra" panose="00000400000000000000" pitchFamily="2" charset="-78"/>
              </a:rPr>
              <a:t>باشد</a:t>
            </a:r>
            <a:r>
              <a:rPr lang="en-US" dirty="0" smtClean="0">
                <a:cs typeface="2  Mitra" panose="00000400000000000000" pitchFamily="2" charset="-78"/>
              </a:rPr>
              <a:t> </a:t>
            </a:r>
            <a:r>
              <a:rPr lang="fa-IR" dirty="0" smtClean="0">
                <a:cs typeface="2  Mitra" panose="00000400000000000000" pitchFamily="2" charset="-78"/>
              </a:rPr>
              <a:t> و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NG-Tube</a:t>
            </a:r>
            <a:r>
              <a:rPr lang="fa-IR" dirty="0" smtClean="0">
                <a:cs typeface="2  Mitra" panose="00000400000000000000" pitchFamily="2" charset="-78"/>
              </a:rPr>
              <a:t> تعبیه شده. </a:t>
            </a:r>
            <a:endParaRPr lang="en-US" dirty="0">
              <a:cs typeface="2 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2  Mitra" panose="00000400000000000000" pitchFamily="2" charset="-78"/>
              </a:rPr>
              <a:t>متخصص داخلی درخواست مشاوره تغذیه جهت تنظیم تغدیه انترال همودیالیزی-دیابتی کرده است.</a:t>
            </a:r>
            <a:endParaRPr lang="en-US" dirty="0">
              <a:cs typeface="2  Mitra" panose="00000400000000000000" pitchFamily="2" charset="-78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FBS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Creatinine= </a:t>
            </a:r>
            <a:r>
              <a:rPr lang="fa-I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MCV= 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Na=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155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K=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a-I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BP= </a:t>
            </a:r>
            <a:r>
              <a:rPr lang="fa-I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10/195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mmHg</a:t>
            </a:r>
          </a:p>
          <a:p>
            <a:pPr marL="0" indent="0" algn="r" rtl="1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60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38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Case 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992"/>
            <a:ext cx="10515600" cy="5889008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آقای 55 ساله با قد 190 سانتی متر و وزن حدود 120 کیلوگرم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سابقه بیماری&gt;&gt;&gt;&gt; سابقه بیماری کلیوی و کراتینین بالا. پر فشاری خون کنترل نشده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Mitra" panose="00000400000000000000" pitchFamily="2" charset="-78"/>
              </a:rPr>
              <a:t>تشخیص&gt;&gt;&gt;&gt; بیمار به دنبال فشارخون بالا وسرگیجه سقوط از پله ها داشته. درحال حاضرکانتوژن دو طرفه ریه همراه با 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chest tube</a:t>
            </a:r>
            <a:r>
              <a:rPr lang="fa-IR" dirty="0">
                <a:cs typeface="B Mitra" panose="00000400000000000000" pitchFamily="2" charset="-78"/>
              </a:rPr>
              <a:t>. شکستگی متعدد اندام ها وسه بار جراحی ارتوپدی. عفونت کنترل نشده زخم جراحی و سلولیت منجر به سپسیس.</a:t>
            </a:r>
            <a:endParaRPr lang="en-US" dirty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B Mitra" panose="00000400000000000000" pitchFamily="2" charset="-78"/>
              </a:rPr>
              <a:t>بیمار </a:t>
            </a:r>
            <a:r>
              <a:rPr lang="en-US" dirty="0" err="1" smtClean="0">
                <a:latin typeface="Times New Roman" panose="02020603050405020304" pitchFamily="18" charset="0"/>
                <a:cs typeface="B Mitra" panose="00000400000000000000" pitchFamily="2" charset="-78"/>
              </a:rPr>
              <a:t>Intube</a:t>
            </a:r>
            <a:r>
              <a:rPr lang="fa-IR" dirty="0" smtClean="0">
                <a:cs typeface="B Mitra" panose="00000400000000000000" pitchFamily="2" charset="-78"/>
              </a:rPr>
              <a:t> می باشد</a:t>
            </a:r>
            <a:r>
              <a:rPr lang="en-US" dirty="0" smtClean="0">
                <a:cs typeface="B Mitra" panose="00000400000000000000" pitchFamily="2" charset="-78"/>
              </a:rPr>
              <a:t> </a:t>
            </a:r>
            <a:r>
              <a:rPr lang="fa-IR" dirty="0" smtClean="0">
                <a:cs typeface="B Mitra" panose="00000400000000000000" pitchFamily="2" charset="-78"/>
              </a:rPr>
              <a:t> و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NG-Tube</a:t>
            </a:r>
            <a:r>
              <a:rPr lang="fa-IR" dirty="0" smtClean="0">
                <a:cs typeface="B Mitra" panose="00000400000000000000" pitchFamily="2" charset="-78"/>
              </a:rPr>
              <a:t> تعبیه شده. </a:t>
            </a:r>
            <a:endParaRPr lang="en-US" dirty="0" smtClean="0">
              <a:cs typeface="B Mitra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B Mitra" panose="00000400000000000000" pitchFamily="2" charset="-78"/>
              </a:rPr>
              <a:t>متخصص </a:t>
            </a:r>
            <a:r>
              <a:rPr lang="fa-IR" dirty="0">
                <a:cs typeface="B Mitra" panose="00000400000000000000" pitchFamily="2" charset="-78"/>
              </a:rPr>
              <a:t>عفونی درخواست مشاوره تغذیه جهت تنظیم تغدیه انترال و افزایش ایمنی بیمار کرده است.</a:t>
            </a:r>
            <a:endParaRPr lang="en-US" dirty="0"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FBS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98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Creatinine=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4.8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MCV= 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90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Na=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148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K=</a:t>
            </a:r>
            <a:r>
              <a:rPr lang="fa-IR" dirty="0">
                <a:latin typeface="Times New Roman" panose="02020603050405020304" pitchFamily="18" charset="0"/>
                <a:cs typeface="B Mitra" panose="00000400000000000000" pitchFamily="2" charset="-78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4.7</a:t>
            </a:r>
            <a:endParaRPr lang="en-US" dirty="0">
              <a:latin typeface="Times New Roman" panose="02020603050405020304" pitchFamily="18" charset="0"/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BP= 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175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/</a:t>
            </a:r>
            <a:r>
              <a:rPr lang="en-US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9</a:t>
            </a:r>
            <a:r>
              <a:rPr lang="fa-IR" dirty="0" smtClean="0">
                <a:latin typeface="Times New Roman" panose="02020603050405020304" pitchFamily="18" charset="0"/>
                <a:cs typeface="B Mitra" panose="00000400000000000000" pitchFamily="2" charset="-78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B Mitra" panose="00000400000000000000" pitchFamily="2" charset="-78"/>
              </a:rPr>
              <a:t>mmHg</a:t>
            </a:r>
          </a:p>
          <a:p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778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744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_PDMS_Saleem_QuranFont</vt:lpstr>
      <vt:lpstr>2  Mitra</vt:lpstr>
      <vt:lpstr>Arial</vt:lpstr>
      <vt:lpstr>B Mitra</vt:lpstr>
      <vt:lpstr>Calibri</vt:lpstr>
      <vt:lpstr>Calibri Light</vt:lpstr>
      <vt:lpstr>Times New Roman</vt:lpstr>
      <vt:lpstr>Office Theme</vt:lpstr>
      <vt:lpstr>Enteral-Parenteral  case study</vt:lpstr>
      <vt:lpstr>Case #1</vt:lpstr>
      <vt:lpstr>Case#2</vt:lpstr>
      <vt:lpstr>Case#3</vt:lpstr>
      <vt:lpstr>Case#4</vt:lpstr>
      <vt:lpstr>Case#5</vt:lpstr>
      <vt:lpstr>Case#6</vt:lpstr>
      <vt:lpstr>Case #7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Pesar</dc:creator>
  <cp:lastModifiedBy>Ms.Maleki</cp:lastModifiedBy>
  <cp:revision>10</cp:revision>
  <dcterms:created xsi:type="dcterms:W3CDTF">2016-07-22T08:40:49Z</dcterms:created>
  <dcterms:modified xsi:type="dcterms:W3CDTF">2021-05-24T08:10:59Z</dcterms:modified>
</cp:coreProperties>
</file>